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4" r:id="rId4"/>
  </p:sldMasterIdLst>
  <p:notesMasterIdLst>
    <p:notesMasterId r:id="rId24"/>
  </p:notesMasterIdLst>
  <p:handoutMasterIdLst>
    <p:handoutMasterId r:id="rId25"/>
  </p:handoutMasterIdLst>
  <p:sldIdLst>
    <p:sldId id="256" r:id="rId5"/>
    <p:sldId id="275" r:id="rId6"/>
    <p:sldId id="277" r:id="rId7"/>
    <p:sldId id="293" r:id="rId8"/>
    <p:sldId id="280" r:id="rId9"/>
    <p:sldId id="279" r:id="rId10"/>
    <p:sldId id="281" r:id="rId11"/>
    <p:sldId id="294" r:id="rId12"/>
    <p:sldId id="282" r:id="rId13"/>
    <p:sldId id="292" r:id="rId14"/>
    <p:sldId id="284" r:id="rId15"/>
    <p:sldId id="290" r:id="rId16"/>
    <p:sldId id="285" r:id="rId17"/>
    <p:sldId id="289" r:id="rId18"/>
    <p:sldId id="291" r:id="rId19"/>
    <p:sldId id="286" r:id="rId20"/>
    <p:sldId id="287" r:id="rId21"/>
    <p:sldId id="288" r:id="rId22"/>
    <p:sldId id="27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556" autoAdjust="0"/>
    <p:restoredTop sz="93741" autoAdjust="0"/>
  </p:normalViewPr>
  <p:slideViewPr>
    <p:cSldViewPr snapToGrid="0" snapToObjects="1">
      <p:cViewPr>
        <p:scale>
          <a:sx n="50" d="100"/>
          <a:sy n="50" d="100"/>
        </p:scale>
        <p:origin x="848" y="320"/>
      </p:cViewPr>
      <p:guideLst>
        <p:guide orient="horz" pos="2160"/>
        <p:guide pos="3840"/>
      </p:guideLst>
    </p:cSldViewPr>
  </p:slideViewPr>
  <p:notesTextViewPr>
    <p:cViewPr>
      <p:scale>
        <a:sx n="1" d="1"/>
        <a:sy n="1" d="1"/>
      </p:scale>
      <p:origin x="0" y="0"/>
    </p:cViewPr>
  </p:notesTextViewPr>
  <p:notesViewPr>
    <p:cSldViewPr snapToGrid="0" snapToObjects="1">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37F2D40-DF92-4ADE-A761-CBF896599CA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74F42E9-55BA-437C-85B3-324B4E2BF2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D81A9-CFC2-4640-899E-DD3E177BE50A}" type="datetimeFigureOut">
              <a:rPr lang="en-US" smtClean="0"/>
              <a:t>4/30/2024</a:t>
            </a:fld>
            <a:endParaRPr lang="en-US" dirty="0"/>
          </a:p>
        </p:txBody>
      </p:sp>
      <p:sp>
        <p:nvSpPr>
          <p:cNvPr id="4" name="Footer Placeholder 3">
            <a:extLst>
              <a:ext uri="{FF2B5EF4-FFF2-40B4-BE49-F238E27FC236}">
                <a16:creationId xmlns:a16="http://schemas.microsoft.com/office/drawing/2014/main" id="{407DF0FD-84A5-462F-A0AC-B2CEF6020C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D85C710-014C-4C89-9B64-843B9863CEB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EC605DA-80A8-4B7B-B889-6C5700BB4CEA}" type="slidenum">
              <a:rPr lang="en-US" smtClean="0"/>
              <a:t>‹#›</a:t>
            </a:fld>
            <a:endParaRPr lang="en-US" dirty="0"/>
          </a:p>
        </p:txBody>
      </p:sp>
    </p:spTree>
    <p:extLst>
      <p:ext uri="{BB962C8B-B14F-4D97-AF65-F5344CB8AC3E}">
        <p14:creationId xmlns:p14="http://schemas.microsoft.com/office/powerpoint/2010/main" val="216653922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1E50F4-C55A-473A-A70B-4B042EF011A9}" type="datetimeFigureOut">
              <a:rPr lang="en-US" smtClean="0"/>
              <a:t>4/30/2024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544625-0ADF-4414-89A2-9E135F0C849F}" type="slidenum">
              <a:rPr lang="en-US" smtClean="0"/>
              <a:t>‹#›</a:t>
            </a:fld>
            <a:endParaRPr lang="en-US" dirty="0"/>
          </a:p>
        </p:txBody>
      </p:sp>
    </p:spTree>
    <p:extLst>
      <p:ext uri="{BB962C8B-B14F-4D97-AF65-F5344CB8AC3E}">
        <p14:creationId xmlns:p14="http://schemas.microsoft.com/office/powerpoint/2010/main" val="1122228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a:t>
            </a:fld>
            <a:endParaRPr lang="en-US" dirty="0"/>
          </a:p>
        </p:txBody>
      </p:sp>
    </p:spTree>
    <p:extLst>
      <p:ext uri="{BB962C8B-B14F-4D97-AF65-F5344CB8AC3E}">
        <p14:creationId xmlns:p14="http://schemas.microsoft.com/office/powerpoint/2010/main" val="3749808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just">
              <a:buNone/>
            </a:pPr>
            <a:r>
              <a:rPr lang="en-IN" sz="1200" dirty="0">
                <a:latin typeface="Times New Roman" panose="02020603050405020304" pitchFamily="18" charset="0"/>
                <a:cs typeface="Times New Roman" panose="02020603050405020304" pitchFamily="18" charset="0"/>
              </a:rPr>
              <a:t>A Sample </a:t>
            </a:r>
            <a:r>
              <a:rPr lang="en-IN" sz="1200" b="1" dirty="0">
                <a:latin typeface="Times New Roman" panose="02020603050405020304" pitchFamily="18" charset="0"/>
                <a:cs typeface="Times New Roman" panose="02020603050405020304" pitchFamily="18" charset="0"/>
              </a:rPr>
              <a:t>Implementation</a:t>
            </a:r>
            <a:r>
              <a:rPr lang="en-IN" sz="1200" dirty="0">
                <a:latin typeface="Times New Roman" panose="02020603050405020304" pitchFamily="18" charset="0"/>
                <a:cs typeface="Times New Roman" panose="02020603050405020304" pitchFamily="18" charset="0"/>
              </a:rPr>
              <a:t> steps include:</a:t>
            </a:r>
          </a:p>
          <a:p>
            <a:pPr algn="just">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 Setting up Firebase to store and authenticate on the backend. </a:t>
            </a:r>
          </a:p>
          <a:p>
            <a:pPr algn="just">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Node.js installation</a:t>
            </a:r>
          </a:p>
          <a:p>
            <a:pPr algn="just">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Implement AES encryption for end-to-end encryption of messages. </a:t>
            </a:r>
          </a:p>
          <a:p>
            <a:pPr algn="just">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Encode and Decode function for hiding text under an image using LSB algorithm</a:t>
            </a:r>
          </a:p>
          <a:p>
            <a:pPr algn="just">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To provide additional safety, you can use 2FA. </a:t>
            </a:r>
          </a:p>
          <a:p>
            <a:pPr algn="just">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For access control, use Firebase Security Rules.</a:t>
            </a:r>
          </a:p>
          <a:p>
            <a:pPr algn="just">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 To ensure that the application is connected to HTTPS at all times.</a:t>
            </a:r>
          </a:p>
          <a:p>
            <a:pPr algn="just">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Secure login and logout processes must be implemented. </a:t>
            </a:r>
          </a:p>
          <a:p>
            <a:pPr algn="just">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Stay up to date with the latest security best practices and updates.</a:t>
            </a:r>
          </a:p>
          <a:p>
            <a:pPr marL="0" indent="0" algn="just">
              <a:buNone/>
            </a:pPr>
            <a:endParaRPr lang="en-IN" sz="1200" dirty="0">
              <a:latin typeface="Times New Roman" panose="02020603050405020304" pitchFamily="18"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F3544625-0ADF-4414-89A2-9E135F0C849F}" type="slidenum">
              <a:rPr lang="en-US" smtClean="0"/>
              <a:t>7</a:t>
            </a:fld>
            <a:endParaRPr lang="en-US" dirty="0"/>
          </a:p>
        </p:txBody>
      </p:sp>
    </p:spTree>
    <p:extLst>
      <p:ext uri="{BB962C8B-B14F-4D97-AF65-F5344CB8AC3E}">
        <p14:creationId xmlns:p14="http://schemas.microsoft.com/office/powerpoint/2010/main" val="8616350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i="1" dirty="0">
                <a:latin typeface="Times New Roman" panose="02020603050405020304" pitchFamily="18" charset="0"/>
                <a:cs typeface="Times New Roman" panose="02020603050405020304" pitchFamily="18" charset="0"/>
              </a:rPr>
              <a:t>End to End Encryption where only the intended users are allowed to see or has the access to see the messages. No third party , not even the service provider will be able to see the messages. All the data is encrypted or a plain text is visible.</a:t>
            </a:r>
          </a:p>
          <a:p>
            <a:endParaRPr lang="en-IN" dirty="0"/>
          </a:p>
        </p:txBody>
      </p:sp>
      <p:sp>
        <p:nvSpPr>
          <p:cNvPr id="4" name="Slide Number Placeholder 3"/>
          <p:cNvSpPr>
            <a:spLocks noGrp="1"/>
          </p:cNvSpPr>
          <p:nvPr>
            <p:ph type="sldNum" sz="quarter" idx="5"/>
          </p:nvPr>
        </p:nvSpPr>
        <p:spPr/>
        <p:txBody>
          <a:bodyPr/>
          <a:lstStyle/>
          <a:p>
            <a:fld id="{F3544625-0ADF-4414-89A2-9E135F0C849F}" type="slidenum">
              <a:rPr lang="en-US" smtClean="0"/>
              <a:t>8</a:t>
            </a:fld>
            <a:endParaRPr lang="en-US" dirty="0"/>
          </a:p>
        </p:txBody>
      </p:sp>
    </p:spTree>
    <p:extLst>
      <p:ext uri="{BB962C8B-B14F-4D97-AF65-F5344CB8AC3E}">
        <p14:creationId xmlns:p14="http://schemas.microsoft.com/office/powerpoint/2010/main" val="2122956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New Roman" panose="02020603050405020304" pitchFamily="18" charset="0"/>
                <a:cs typeface="Times New Roman" panose="02020603050405020304" pitchFamily="18" charset="0"/>
              </a:rPr>
              <a:t>AES (Advanced Encryption Standard) is an unique encryption algorithm, mostly used for encrypting or securing data. AES is known for its robust encryption meaning it is difficult to break. It mainly uses a secret key for both encryption &amp; decryption.</a:t>
            </a:r>
          </a:p>
          <a:p>
            <a:endParaRPr lang="en-IN" dirty="0"/>
          </a:p>
        </p:txBody>
      </p:sp>
      <p:sp>
        <p:nvSpPr>
          <p:cNvPr id="4" name="Slide Number Placeholder 3"/>
          <p:cNvSpPr>
            <a:spLocks noGrp="1"/>
          </p:cNvSpPr>
          <p:nvPr>
            <p:ph type="sldNum" sz="quarter" idx="5"/>
          </p:nvPr>
        </p:nvSpPr>
        <p:spPr/>
        <p:txBody>
          <a:bodyPr/>
          <a:lstStyle/>
          <a:p>
            <a:fld id="{F3544625-0ADF-4414-89A2-9E135F0C849F}" type="slidenum">
              <a:rPr lang="en-US" smtClean="0"/>
              <a:t>9</a:t>
            </a:fld>
            <a:endParaRPr lang="en-US" dirty="0"/>
          </a:p>
        </p:txBody>
      </p:sp>
    </p:spTree>
    <p:extLst>
      <p:ext uri="{BB962C8B-B14F-4D97-AF65-F5344CB8AC3E}">
        <p14:creationId xmlns:p14="http://schemas.microsoft.com/office/powerpoint/2010/main" val="955756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dirty="0">
                <a:latin typeface="Times New Roman" panose="02020603050405020304" pitchFamily="18" charset="0"/>
                <a:cs typeface="Times New Roman" panose="02020603050405020304" pitchFamily="18" charset="0"/>
              </a:rPr>
              <a:t> The technique of steganography, which improves the security of data transmission processes, is a crucial tool for digital communications.</a:t>
            </a:r>
          </a:p>
          <a:p>
            <a:pPr algn="just"/>
            <a:r>
              <a:rPr lang="en-US" sz="1200" dirty="0">
                <a:latin typeface="Times New Roman" panose="02020603050405020304" pitchFamily="18" charset="0"/>
                <a:cs typeface="Times New Roman" panose="02020603050405020304" pitchFamily="18" charset="0"/>
              </a:rPr>
              <a:t>It is especially appropriate to apply steganography for digital communications when RGB images have a number of color channels such as red, green and blue.</a:t>
            </a:r>
          </a:p>
          <a:p>
            <a:pPr algn="l">
              <a:buFont typeface="Arial" panose="020B0604020202020204" pitchFamily="34" charset="0"/>
              <a:buNone/>
            </a:pPr>
            <a:endParaRPr lang="en-US" b="0" i="0" dirty="0">
              <a:solidFill>
                <a:srgbClr val="ECECEC"/>
              </a:solidFill>
              <a:effectLst/>
              <a:highlight>
                <a:srgbClr val="212121"/>
              </a:highlight>
              <a:latin typeface="Söhne"/>
            </a:endParaRPr>
          </a:p>
          <a:p>
            <a:pPr algn="l">
              <a:buFont typeface="Arial" panose="020B0604020202020204" pitchFamily="34" charset="0"/>
              <a:buNone/>
            </a:pPr>
            <a:r>
              <a:rPr lang="en-US" b="0" i="0" dirty="0">
                <a:solidFill>
                  <a:srgbClr val="ECECEC"/>
                </a:solidFill>
                <a:effectLst/>
                <a:highlight>
                  <a:srgbClr val="212121"/>
                </a:highlight>
                <a:latin typeface="Söhne"/>
              </a:rPr>
              <a:t>Steps:</a:t>
            </a:r>
          </a:p>
          <a:p>
            <a:pPr marL="742950" lvl="1" indent="-285750" algn="l">
              <a:buFont typeface="Arial" panose="020B0604020202020204" pitchFamily="34" charset="0"/>
              <a:buChar char="•"/>
            </a:pPr>
            <a:r>
              <a:rPr lang="en-US" b="1" i="0" dirty="0">
                <a:solidFill>
                  <a:srgbClr val="ECECEC"/>
                </a:solidFill>
                <a:effectLst/>
                <a:highlight>
                  <a:srgbClr val="212121"/>
                </a:highlight>
                <a:latin typeface="Söhne"/>
              </a:rPr>
              <a:t>Message Encoding</a:t>
            </a:r>
            <a:r>
              <a:rPr lang="en-US" b="0" i="0" dirty="0">
                <a:solidFill>
                  <a:srgbClr val="ECECEC"/>
                </a:solidFill>
                <a:effectLst/>
                <a:highlight>
                  <a:srgbClr val="212121"/>
                </a:highlight>
                <a:latin typeface="Söhne"/>
              </a:rPr>
              <a:t>:</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Convert the secret message into binary format.</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Divide the message into small chunks.</a:t>
            </a:r>
          </a:p>
          <a:p>
            <a:pPr marL="742950" lvl="1" indent="-285750" algn="l">
              <a:buFont typeface="Arial" panose="020B0604020202020204" pitchFamily="34" charset="0"/>
              <a:buChar char="•"/>
            </a:pPr>
            <a:r>
              <a:rPr lang="en-US" b="1" i="0" dirty="0">
                <a:solidFill>
                  <a:srgbClr val="ECECEC"/>
                </a:solidFill>
                <a:effectLst/>
                <a:highlight>
                  <a:srgbClr val="212121"/>
                </a:highlight>
                <a:latin typeface="Söhne"/>
              </a:rPr>
              <a:t>Image Selection</a:t>
            </a:r>
            <a:r>
              <a:rPr lang="en-US" b="0" i="0" dirty="0">
                <a:solidFill>
                  <a:srgbClr val="ECECEC"/>
                </a:solidFill>
                <a:effectLst/>
                <a:highlight>
                  <a:srgbClr val="212121"/>
                </a:highlight>
                <a:latin typeface="Söhne"/>
              </a:rPr>
              <a:t>:</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Choose an appropriate cover image for embedding the message.</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Larger images with high complexity are preferred to conceal the message effectively.</a:t>
            </a:r>
          </a:p>
          <a:p>
            <a:pPr marL="742950" lvl="1" indent="-285750" algn="l">
              <a:buFont typeface="Arial" panose="020B0604020202020204" pitchFamily="34" charset="0"/>
              <a:buChar char="•"/>
            </a:pPr>
            <a:r>
              <a:rPr lang="en-US" b="1" i="0" dirty="0">
                <a:solidFill>
                  <a:srgbClr val="ECECEC"/>
                </a:solidFill>
                <a:effectLst/>
                <a:highlight>
                  <a:srgbClr val="212121"/>
                </a:highlight>
                <a:latin typeface="Söhne"/>
              </a:rPr>
              <a:t>LSB Embedding</a:t>
            </a:r>
            <a:r>
              <a:rPr lang="en-US" b="0" i="0" dirty="0">
                <a:solidFill>
                  <a:srgbClr val="ECECEC"/>
                </a:solidFill>
                <a:effectLst/>
                <a:highlight>
                  <a:srgbClr val="212121"/>
                </a:highlight>
                <a:latin typeface="Söhne"/>
              </a:rPr>
              <a:t>:</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Iterate through pixels of the cover image.</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Modify the LSB of each color component to match the message bit.</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Repeat until all message bits are embedded.</a:t>
            </a:r>
          </a:p>
          <a:p>
            <a:pPr marL="742950" lvl="1" indent="-285750" algn="l">
              <a:buFont typeface="Arial" panose="020B0604020202020204" pitchFamily="34" charset="0"/>
              <a:buChar char="•"/>
            </a:pPr>
            <a:r>
              <a:rPr lang="en-US" b="1" i="0" dirty="0" err="1">
                <a:solidFill>
                  <a:srgbClr val="ECECEC"/>
                </a:solidFill>
                <a:effectLst/>
                <a:highlight>
                  <a:srgbClr val="212121"/>
                </a:highlight>
                <a:latin typeface="Söhne"/>
              </a:rPr>
              <a:t>Stego</a:t>
            </a:r>
            <a:r>
              <a:rPr lang="en-US" b="1" i="0" dirty="0">
                <a:solidFill>
                  <a:srgbClr val="ECECEC"/>
                </a:solidFill>
                <a:effectLst/>
                <a:highlight>
                  <a:srgbClr val="212121"/>
                </a:highlight>
                <a:latin typeface="Söhne"/>
              </a:rPr>
              <a:t> Image Generation</a:t>
            </a:r>
            <a:r>
              <a:rPr lang="en-US" b="0" i="0" dirty="0">
                <a:solidFill>
                  <a:srgbClr val="ECECEC"/>
                </a:solidFill>
                <a:effectLst/>
                <a:highlight>
                  <a:srgbClr val="212121"/>
                </a:highlight>
                <a:latin typeface="Söhne"/>
              </a:rPr>
              <a:t>:</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Save the modified pixel values as a new image (</a:t>
            </a:r>
            <a:r>
              <a:rPr lang="en-US" b="0" i="0" dirty="0" err="1">
                <a:solidFill>
                  <a:srgbClr val="ECECEC"/>
                </a:solidFill>
                <a:effectLst/>
                <a:highlight>
                  <a:srgbClr val="212121"/>
                </a:highlight>
                <a:latin typeface="Söhne"/>
              </a:rPr>
              <a:t>stego</a:t>
            </a:r>
            <a:r>
              <a:rPr lang="en-US" b="0" i="0" dirty="0">
                <a:solidFill>
                  <a:srgbClr val="ECECEC"/>
                </a:solidFill>
                <a:effectLst/>
                <a:highlight>
                  <a:srgbClr val="212121"/>
                </a:highlight>
                <a:latin typeface="Söhne"/>
              </a:rPr>
              <a:t> image).</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The </a:t>
            </a:r>
            <a:r>
              <a:rPr lang="en-US" b="0" i="0" dirty="0" err="1">
                <a:solidFill>
                  <a:srgbClr val="ECECEC"/>
                </a:solidFill>
                <a:effectLst/>
                <a:highlight>
                  <a:srgbClr val="212121"/>
                </a:highlight>
                <a:latin typeface="Söhne"/>
              </a:rPr>
              <a:t>stego</a:t>
            </a:r>
            <a:r>
              <a:rPr lang="en-US" b="0" i="0" dirty="0">
                <a:solidFill>
                  <a:srgbClr val="ECECEC"/>
                </a:solidFill>
                <a:effectLst/>
                <a:highlight>
                  <a:srgbClr val="212121"/>
                </a:highlight>
                <a:latin typeface="Söhne"/>
              </a:rPr>
              <a:t> image visually appears the same as the cover image, but it contains hidden data.</a:t>
            </a:r>
          </a:p>
          <a:p>
            <a:pPr marL="742950" lvl="1" indent="-285750" algn="l">
              <a:buFont typeface="Arial" panose="020B0604020202020204" pitchFamily="34" charset="0"/>
              <a:buChar char="•"/>
            </a:pPr>
            <a:r>
              <a:rPr lang="en-US" b="1" i="0" dirty="0">
                <a:solidFill>
                  <a:srgbClr val="ECECEC"/>
                </a:solidFill>
                <a:effectLst/>
                <a:highlight>
                  <a:srgbClr val="212121"/>
                </a:highlight>
                <a:latin typeface="Söhne"/>
              </a:rPr>
              <a:t>Message Extraction</a:t>
            </a:r>
            <a:r>
              <a:rPr lang="en-US" b="0" i="0" dirty="0">
                <a:solidFill>
                  <a:srgbClr val="ECECEC"/>
                </a:solidFill>
                <a:effectLst/>
                <a:highlight>
                  <a:srgbClr val="212121"/>
                </a:highlight>
                <a:latin typeface="Söhne"/>
              </a:rPr>
              <a:t>:</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Iterate through pixels of the </a:t>
            </a:r>
            <a:r>
              <a:rPr lang="en-US" b="0" i="0" dirty="0" err="1">
                <a:solidFill>
                  <a:srgbClr val="ECECEC"/>
                </a:solidFill>
                <a:effectLst/>
                <a:highlight>
                  <a:srgbClr val="212121"/>
                </a:highlight>
                <a:latin typeface="Söhne"/>
              </a:rPr>
              <a:t>stego</a:t>
            </a:r>
            <a:r>
              <a:rPr lang="en-US" b="0" i="0" dirty="0">
                <a:solidFill>
                  <a:srgbClr val="ECECEC"/>
                </a:solidFill>
                <a:effectLst/>
                <a:highlight>
                  <a:srgbClr val="212121"/>
                </a:highlight>
                <a:latin typeface="Söhne"/>
              </a:rPr>
              <a:t> image.</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Extract the LSBs from each color component to reconstruct the binary message.</a:t>
            </a:r>
          </a:p>
          <a:p>
            <a:pPr marL="742950" lvl="1" indent="-285750" algn="l">
              <a:buFont typeface="Arial" panose="020B0604020202020204" pitchFamily="34" charset="0"/>
              <a:buChar char="•"/>
            </a:pPr>
            <a:r>
              <a:rPr lang="en-US" b="1" i="0" dirty="0">
                <a:solidFill>
                  <a:srgbClr val="ECECEC"/>
                </a:solidFill>
                <a:effectLst/>
                <a:highlight>
                  <a:srgbClr val="212121"/>
                </a:highlight>
                <a:latin typeface="Söhne"/>
              </a:rPr>
              <a:t>Message Decoding</a:t>
            </a:r>
            <a:r>
              <a:rPr lang="en-US" b="0" i="0" dirty="0">
                <a:solidFill>
                  <a:srgbClr val="ECECEC"/>
                </a:solidFill>
                <a:effectLst/>
                <a:highlight>
                  <a:srgbClr val="212121"/>
                </a:highlight>
                <a:latin typeface="Söhne"/>
              </a:rPr>
              <a:t>:</a:t>
            </a:r>
          </a:p>
          <a:p>
            <a:pPr marL="1143000" lvl="2" indent="-228600" algn="l">
              <a:buFont typeface="Arial" panose="020B0604020202020204" pitchFamily="34" charset="0"/>
              <a:buChar char="•"/>
            </a:pPr>
            <a:r>
              <a:rPr lang="en-US" b="0" i="0" dirty="0">
                <a:solidFill>
                  <a:srgbClr val="ECECEC"/>
                </a:solidFill>
                <a:effectLst/>
                <a:highlight>
                  <a:srgbClr val="212121"/>
                </a:highlight>
                <a:latin typeface="Söhne"/>
              </a:rPr>
              <a:t>Convert the extracted binary message back into its original form.</a:t>
            </a:r>
          </a:p>
          <a:p>
            <a:br>
              <a:rPr lang="en-US" dirty="0"/>
            </a:br>
            <a:endParaRPr lang="en-IN" dirty="0"/>
          </a:p>
        </p:txBody>
      </p:sp>
      <p:sp>
        <p:nvSpPr>
          <p:cNvPr id="4" name="Slide Number Placeholder 3"/>
          <p:cNvSpPr>
            <a:spLocks noGrp="1"/>
          </p:cNvSpPr>
          <p:nvPr>
            <p:ph type="sldNum" sz="quarter" idx="5"/>
          </p:nvPr>
        </p:nvSpPr>
        <p:spPr/>
        <p:txBody>
          <a:bodyPr/>
          <a:lstStyle/>
          <a:p>
            <a:fld id="{F3544625-0ADF-4414-89A2-9E135F0C849F}" type="slidenum">
              <a:rPr lang="en-US" smtClean="0"/>
              <a:t>10</a:t>
            </a:fld>
            <a:endParaRPr lang="en-US" dirty="0"/>
          </a:p>
        </p:txBody>
      </p:sp>
    </p:spTree>
    <p:extLst>
      <p:ext uri="{BB962C8B-B14F-4D97-AF65-F5344CB8AC3E}">
        <p14:creationId xmlns:p14="http://schemas.microsoft.com/office/powerpoint/2010/main" val="23523467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gn="just">
              <a:lnSpc>
                <a:spcPct val="107000"/>
              </a:lnSpc>
              <a:spcAft>
                <a:spcPts val="0"/>
              </a:spcAft>
              <a:buFont typeface="Symbol" panose="05050102010706020507" pitchFamily="18" charset="2"/>
              <a:buChar char=""/>
            </a:pPr>
            <a:r>
              <a:rPr lang="en-US" sz="1200" dirty="0">
                <a:effectLst/>
                <a:latin typeface="Times New Roman" panose="02020603050405020304" pitchFamily="18" charset="0"/>
                <a:ea typeface="SimSun" panose="02010600030101010101" pitchFamily="2" charset="-122"/>
                <a:cs typeface="Times New Roman" panose="02020603050405020304" pitchFamily="18" charset="0"/>
              </a:rPr>
              <a:t>Main challenges faced during the project was connecting angular and Firebase since there were most of the version dependencies, API connection errors, routing module errors. </a:t>
            </a:r>
          </a:p>
          <a:p>
            <a:pPr marL="342900" indent="-342900" algn="just">
              <a:lnSpc>
                <a:spcPct val="107000"/>
              </a:lnSpc>
              <a:spcAft>
                <a:spcPts val="0"/>
              </a:spcAft>
              <a:buFont typeface="Symbol" panose="05050102010706020507" pitchFamily="18" charset="2"/>
              <a:buChar char=""/>
            </a:pPr>
            <a:r>
              <a:rPr lang="en-US" sz="1200" dirty="0">
                <a:effectLst/>
                <a:latin typeface="Times New Roman" panose="02020603050405020304" pitchFamily="18" charset="0"/>
                <a:ea typeface="SimSun" panose="02010600030101010101" pitchFamily="2" charset="-122"/>
                <a:cs typeface="Times New Roman" panose="02020603050405020304" pitchFamily="18" charset="0"/>
              </a:rPr>
              <a:t>Working with large amount of code often brings confusion, even simple things are changed it effects application running. This application is limited to some features only, these are some of the limitations of this secure chat application</a:t>
            </a: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The application needs internet to run (to send message, store in online database). which may be a barrier for those with limited internet access.</a:t>
            </a:r>
          </a:p>
          <a:p>
            <a:pPr marL="342900" marR="0" lvl="0" indent="-342900" algn="just">
              <a:lnSpc>
                <a:spcPct val="107000"/>
              </a:lnSpc>
              <a:spcBef>
                <a:spcPts val="0"/>
              </a:spcBef>
              <a:spcAft>
                <a:spcPts val="0"/>
              </a:spcAft>
              <a:buFont typeface="Symbol" panose="05050102010706020507" pitchFamily="18" charset="2"/>
              <a:buChar char=""/>
            </a:pP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Even provided with most security features, there is always room for some security concerns like having weak password, unauthorized login, defected systems etc.</a:t>
            </a:r>
          </a:p>
          <a:p>
            <a:pPr marL="342900" marR="0" lvl="0" indent="-342900" algn="just">
              <a:lnSpc>
                <a:spcPct val="107000"/>
              </a:lnSpc>
              <a:spcBef>
                <a:spcPts val="0"/>
              </a:spcBef>
              <a:spcAft>
                <a:spcPts val="0"/>
              </a:spcAft>
              <a:buFont typeface="Symbol" panose="05050102010706020507" pitchFamily="18" charset="2"/>
              <a:buChar char=""/>
            </a:pP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This is sample web application is not included with any audio video calling functionality</a:t>
            </a:r>
          </a:p>
          <a:p>
            <a:pPr marL="342900" marR="0" lvl="0" indent="-342900" algn="just">
              <a:lnSpc>
                <a:spcPct val="107000"/>
              </a:lnSpc>
              <a:spcBef>
                <a:spcPts val="0"/>
              </a:spcBef>
              <a:spcAft>
                <a:spcPts val="0"/>
              </a:spcAft>
              <a:buFont typeface="Symbol" panose="05050102010706020507" pitchFamily="18" charset="2"/>
              <a:buChar char=""/>
            </a:pP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Secure Chat may not provide the same functionality as email or video conferencing. File sharing is also not accepted.</a:t>
            </a:r>
          </a:p>
          <a:p>
            <a:pPr marL="342900" marR="0" lvl="0" indent="-342900" algn="just">
              <a:lnSpc>
                <a:spcPct val="107000"/>
              </a:lnSpc>
              <a:spcBef>
                <a:spcPts val="0"/>
              </a:spcBef>
              <a:spcAft>
                <a:spcPts val="800"/>
              </a:spcAft>
              <a:buFont typeface="Symbol" panose="05050102010706020507" pitchFamily="18" charset="2"/>
              <a:buChar char=""/>
            </a:pPr>
            <a:r>
              <a:rPr lang="en-IN" sz="1200" kern="100" dirty="0">
                <a:effectLst/>
                <a:latin typeface="Times New Roman" panose="02020603050405020304" pitchFamily="18" charset="0"/>
                <a:ea typeface="Calibri" panose="020F0502020204030204" pitchFamily="34" charset="0"/>
                <a:cs typeface="Times New Roman" panose="02020603050405020304" pitchFamily="18" charset="0"/>
              </a:rPr>
              <a:t>Secure Chat application lacks emotional indicators, such as voice tone, facial expressions, and body language, that are present in face-to-face interactions. This might make understanding the message difficult and lead to misunderstanding.</a:t>
            </a:r>
          </a:p>
          <a:p>
            <a:endParaRPr lang="en-IN" dirty="0"/>
          </a:p>
        </p:txBody>
      </p:sp>
      <p:sp>
        <p:nvSpPr>
          <p:cNvPr id="4" name="Slide Number Placeholder 3"/>
          <p:cNvSpPr>
            <a:spLocks noGrp="1"/>
          </p:cNvSpPr>
          <p:nvPr>
            <p:ph type="sldNum" sz="quarter" idx="5"/>
          </p:nvPr>
        </p:nvSpPr>
        <p:spPr/>
        <p:txBody>
          <a:bodyPr/>
          <a:lstStyle/>
          <a:p>
            <a:fld id="{F3544625-0ADF-4414-89A2-9E135F0C849F}" type="slidenum">
              <a:rPr lang="en-US" smtClean="0"/>
              <a:t>11</a:t>
            </a:fld>
            <a:endParaRPr lang="en-US" dirty="0"/>
          </a:p>
        </p:txBody>
      </p:sp>
    </p:spTree>
    <p:extLst>
      <p:ext uri="{BB962C8B-B14F-4D97-AF65-F5344CB8AC3E}">
        <p14:creationId xmlns:p14="http://schemas.microsoft.com/office/powerpoint/2010/main" val="20267317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19</a:t>
            </a:fld>
            <a:endParaRPr lang="en-US" dirty="0"/>
          </a:p>
        </p:txBody>
      </p:sp>
    </p:spTree>
    <p:extLst>
      <p:ext uri="{BB962C8B-B14F-4D97-AF65-F5344CB8AC3E}">
        <p14:creationId xmlns:p14="http://schemas.microsoft.com/office/powerpoint/2010/main" val="2048347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ED34194A-E7BD-4B73-8D40-818E8A7ADD6A}" type="datetime1">
              <a:rPr lang="en-US" smtClean="0"/>
              <a:t>4/30/2024</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20232501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02791E6-A870-4698-9FA6-B0A616AA59EC}" type="datetime1">
              <a:rPr lang="en-US" smtClean="0"/>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386312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66DBF6-5CF4-4626-847D-3DB632454B21}" type="datetime1">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49800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981EFFA-44A5-427C-A3E0-E37C13187020}" type="datetime1">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20505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8A40C1C-B651-47C9-B0EE-606A2085D349}" type="datetime1">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1785693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F2E6426-C65A-477E-8509-4390805C1E4E}" type="datetime1">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0441876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DEBD1ED-4A97-4216-BD83-382D62BD7BD0}" type="datetime1">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2859608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B6682ED-52B5-426C-876B-D18D77A99200}" type="datetime1">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2021260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89B6A0-2A38-4C57-B9A9-4B5807C4656C}" type="datetime1">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47542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82EC93-F247-4097-8B9F-31241D955128}" type="datetime1">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66546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D7A377-0014-4C99-B7CE-255CF6AEBEA2}" type="datetime1">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074580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30006D8-96D2-4FE4-823C-E1DF8AD90903}" type="datetime1">
              <a:rPr lang="en-US" smtClean="0"/>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623104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A35A2C6-B988-4F66-8B91-436BF991A385}" type="datetime1">
              <a:rPr lang="en-US" smtClean="0"/>
              <a:t>4/30/2024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987299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5977639-EBDE-453F-8848-4FB1CCFEFA9A}" type="datetime1">
              <a:rPr lang="en-US" smtClean="0"/>
              <a:t>4/30/2024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240550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C1DD9DF-16C0-4631-9EE6-BF8A3A2663D3}" type="datetime1">
              <a:rPr lang="en-US" smtClean="0"/>
              <a:t>4/30/2024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293073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3B082B8-F1BA-4828-B42A-AA11467E0787}" type="datetime1">
              <a:rPr lang="en-US" smtClean="0"/>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140976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E8A4F7D-7CCC-4E35-A535-8727F4402BD5}" type="datetime1">
              <a:rPr lang="en-US" smtClean="0"/>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179080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1949ECA-9032-4129-9E1E-AE0A183DE84C}" type="datetime1">
              <a:rPr lang="en-US" smtClean="0"/>
              <a:t>4/30/2024</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645065765"/>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hf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9.png"/><Relationship Id="rId1" Type="http://schemas.openxmlformats.org/officeDocument/2006/relationships/slideLayout" Target="../slideLayouts/slideLayout4.xml"/><Relationship Id="rId5" Type="http://schemas.openxmlformats.org/officeDocument/2006/relationships/image" Target="../media/image22.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rxiv.org/pdf/2209.11198.pdf" TargetMode="External"/><Relationship Id="rId7" Type="http://schemas.openxmlformats.org/officeDocument/2006/relationships/hyperlink" Target="https://esource.dbs.ie/server/api/core/bitstreams/c27f2aa3-90ee-4af3-a504-7e9f6a656eb8/content" TargetMode="External"/><Relationship Id="rId2" Type="http://schemas.openxmlformats.org/officeDocument/2006/relationships/hyperlink" Target="https://www.researchgate.net/publication/365333068_End-To-End_Encryption_on_the_Instant_Messaging_Application_Based_Android_using_AES_Cryptography_Algorithm_to_a_Text_Message" TargetMode="External"/><Relationship Id="rId1" Type="http://schemas.openxmlformats.org/officeDocument/2006/relationships/slideLayout" Target="../slideLayouts/slideLayout2.xml"/><Relationship Id="rId6" Type="http://schemas.openxmlformats.org/officeDocument/2006/relationships/hyperlink" Target="https://ieeexplore.ieee.org/document/9335027" TargetMode="External"/><Relationship Id="rId5" Type="http://schemas.openxmlformats.org/officeDocument/2006/relationships/hyperlink" Target="https://doi.org/10.1145/3485832.3485910%202FA_ACM_documentation.pdf" TargetMode="External"/><Relationship Id="rId4" Type="http://schemas.openxmlformats.org/officeDocument/2006/relationships/hyperlink" Target="https://www.researchgate.net/publication/351852137_Best_Practice_in_Multi-factor_Authentication"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mailto:pkatha@kent.edu"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hyperlink" Target="mailto:vdurgesa@kent.edu" TargetMode="External"/><Relationship Id="rId4" Type="http://schemas.openxmlformats.org/officeDocument/2006/relationships/hyperlink" Target="mailto:msutapal@kent.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C7600-5BA8-4A54-887F-74AF87750A31}"/>
              </a:ext>
            </a:extLst>
          </p:cNvPr>
          <p:cNvSpPr>
            <a:spLocks noGrp="1"/>
          </p:cNvSpPr>
          <p:nvPr>
            <p:ph type="ctrTitle"/>
          </p:nvPr>
        </p:nvSpPr>
        <p:spPr>
          <a:xfrm>
            <a:off x="304810" y="1469427"/>
            <a:ext cx="11582380" cy="1553173"/>
          </a:xfrm>
          <a:ln w="19050">
            <a:solidFill>
              <a:schemeClr val="tx1"/>
            </a:solidFill>
          </a:ln>
        </p:spPr>
        <p:txBody>
          <a:bodyPr anchor="ctr">
            <a:noAutofit/>
          </a:bodyPr>
          <a:lstStyle/>
          <a:p>
            <a:pPr algn="ctr"/>
            <a:r>
              <a:rPr lang="en-IN" sz="2800" b="1" spc="300" dirty="0">
                <a:latin typeface="Times New Roman" pitchFamily="18"/>
                <a:ea typeface="Calibri" pitchFamily="34"/>
                <a:cs typeface="Times New Roman" pitchFamily="18"/>
              </a:rPr>
              <a:t>Instant Messaging Application to share confidential messages using </a:t>
            </a:r>
            <a:r>
              <a:rPr lang="en-IN" sz="2800" b="1" spc="300" dirty="0">
                <a:solidFill>
                  <a:schemeClr val="accent2">
                    <a:lumMod val="40000"/>
                    <a:lumOff val="60000"/>
                  </a:schemeClr>
                </a:solidFill>
                <a:latin typeface="Times New Roman" pitchFamily="18"/>
                <a:ea typeface="Calibri" pitchFamily="34"/>
                <a:cs typeface="Times New Roman" pitchFamily="18"/>
              </a:rPr>
              <a:t>Image Steganography.</a:t>
            </a:r>
            <a:endParaRPr lang="en-US" sz="2800" b="1" dirty="0"/>
          </a:p>
        </p:txBody>
      </p:sp>
      <p:sp>
        <p:nvSpPr>
          <p:cNvPr id="3" name="Subtitle 2">
            <a:extLst>
              <a:ext uri="{FF2B5EF4-FFF2-40B4-BE49-F238E27FC236}">
                <a16:creationId xmlns:a16="http://schemas.microsoft.com/office/drawing/2014/main" id="{AE584786-6548-4BB4-95FD-977AD1F362C6}"/>
              </a:ext>
            </a:extLst>
          </p:cNvPr>
          <p:cNvSpPr>
            <a:spLocks noGrp="1"/>
          </p:cNvSpPr>
          <p:nvPr>
            <p:ph type="subTitle" idx="1"/>
          </p:nvPr>
        </p:nvSpPr>
        <p:spPr>
          <a:xfrm>
            <a:off x="3566205" y="1086319"/>
            <a:ext cx="5059590" cy="383108"/>
          </a:xfrm>
        </p:spPr>
        <p:txBody>
          <a:bodyPr anchor="ctr">
            <a:normAutofit fontScale="92500" lnSpcReduction="20000"/>
          </a:bodyPr>
          <a:lstStyle/>
          <a:p>
            <a:pPr algn="ctr"/>
            <a:r>
              <a:rPr lang="en-US" sz="2400" b="1" dirty="0">
                <a:solidFill>
                  <a:schemeClr val="tx1">
                    <a:lumMod val="85000"/>
                  </a:schemeClr>
                </a:solidFill>
                <a:latin typeface="Times New Roman" panose="02020603050405020304" pitchFamily="18" charset="0"/>
                <a:cs typeface="Times New Roman" panose="02020603050405020304" pitchFamily="18" charset="0"/>
              </a:rPr>
              <a:t>A SECURE WAY OF MESSAGING</a:t>
            </a:r>
          </a:p>
        </p:txBody>
      </p:sp>
      <p:graphicFrame>
        <p:nvGraphicFramePr>
          <p:cNvPr id="6" name="Table 5">
            <a:extLst>
              <a:ext uri="{FF2B5EF4-FFF2-40B4-BE49-F238E27FC236}">
                <a16:creationId xmlns:a16="http://schemas.microsoft.com/office/drawing/2014/main" id="{9F4CBF2B-8B2C-840B-8B91-D9EC503B8D45}"/>
              </a:ext>
            </a:extLst>
          </p:cNvPr>
          <p:cNvGraphicFramePr>
            <a:graphicFrameLocks noGrp="1"/>
          </p:cNvGraphicFramePr>
          <p:nvPr>
            <p:extLst>
              <p:ext uri="{D42A27DB-BD31-4B8C-83A1-F6EECF244321}">
                <p14:modId xmlns:p14="http://schemas.microsoft.com/office/powerpoint/2010/main" val="4063499742"/>
              </p:ext>
            </p:extLst>
          </p:nvPr>
        </p:nvGraphicFramePr>
        <p:xfrm>
          <a:off x="1761067" y="4046981"/>
          <a:ext cx="8669866" cy="766466"/>
        </p:xfrm>
        <a:graphic>
          <a:graphicData uri="http://schemas.openxmlformats.org/drawingml/2006/table">
            <a:tbl>
              <a:tblPr firstRow="1" firstCol="1" bandRow="1"/>
              <a:tblGrid>
                <a:gridCol w="2841182">
                  <a:extLst>
                    <a:ext uri="{9D8B030D-6E8A-4147-A177-3AD203B41FA5}">
                      <a16:colId xmlns:a16="http://schemas.microsoft.com/office/drawing/2014/main" val="818751108"/>
                    </a:ext>
                  </a:extLst>
                </a:gridCol>
                <a:gridCol w="2918026">
                  <a:extLst>
                    <a:ext uri="{9D8B030D-6E8A-4147-A177-3AD203B41FA5}">
                      <a16:colId xmlns:a16="http://schemas.microsoft.com/office/drawing/2014/main" val="1673264967"/>
                    </a:ext>
                  </a:extLst>
                </a:gridCol>
                <a:gridCol w="2910658">
                  <a:extLst>
                    <a:ext uri="{9D8B030D-6E8A-4147-A177-3AD203B41FA5}">
                      <a16:colId xmlns:a16="http://schemas.microsoft.com/office/drawing/2014/main" val="1612321200"/>
                    </a:ext>
                  </a:extLst>
                </a:gridCol>
              </a:tblGrid>
              <a:tr h="294013">
                <a:tc gridSpan="3">
                  <a:txBody>
                    <a:bodyPr/>
                    <a:lstStyle/>
                    <a:p>
                      <a:pPr marL="0" marR="0" algn="ctr">
                        <a:spcBef>
                          <a:spcPts val="1800"/>
                        </a:spcBef>
                        <a:spcAft>
                          <a:spcPts val="200"/>
                        </a:spcAft>
                      </a:pPr>
                      <a:r>
                        <a:rPr lang="en-IN" sz="2000" b="1" dirty="0">
                          <a:effectLst/>
                          <a:latin typeface="Times New Roman" panose="02020603050405020304" pitchFamily="18" charset="0"/>
                          <a:ea typeface="SimSun" panose="02010600030101010101" pitchFamily="2" charset="-122"/>
                        </a:rPr>
                        <a:t>GROUP 8</a:t>
                      </a:r>
                    </a:p>
                  </a:txBody>
                  <a:tcPr marL="68580" marR="68580" marT="0" marB="0" anchor="ctr">
                    <a:lnL>
                      <a:noFill/>
                    </a:lnL>
                    <a:lnR>
                      <a:noFill/>
                    </a:lnR>
                    <a:lnT>
                      <a:noFill/>
                    </a:lnT>
                    <a:lnB>
                      <a:noFill/>
                    </a:lnB>
                    <a:noFill/>
                  </a:tcPr>
                </a:tc>
                <a:tc hMerge="1">
                  <a:txBody>
                    <a:bodyPr/>
                    <a:lstStyle/>
                    <a:p>
                      <a:pPr marL="0" marR="0" algn="ctr">
                        <a:spcBef>
                          <a:spcPts val="1800"/>
                        </a:spcBef>
                        <a:spcAft>
                          <a:spcPts val="0"/>
                        </a:spcAft>
                      </a:pPr>
                      <a:endParaRPr lang="en-IN" sz="1200" dirty="0">
                        <a:effectLst/>
                        <a:latin typeface="Times New Roman" panose="02020603050405020304" pitchFamily="18" charset="0"/>
                        <a:ea typeface="SimSun" panose="02010600030101010101" pitchFamily="2" charset="-122"/>
                      </a:endParaRPr>
                    </a:p>
                  </a:txBody>
                  <a:tcPr marL="68580" marR="68580" marT="0" marB="0">
                    <a:lnL>
                      <a:noFill/>
                    </a:lnL>
                    <a:lnR>
                      <a:noFill/>
                    </a:lnR>
                    <a:lnT>
                      <a:noFill/>
                    </a:lnT>
                    <a:lnB>
                      <a:noFill/>
                    </a:lnB>
                    <a:noFill/>
                  </a:tcPr>
                </a:tc>
                <a:tc hMerge="1">
                  <a:txBody>
                    <a:bodyPr/>
                    <a:lstStyle/>
                    <a:p>
                      <a:pPr marL="0" marR="0" algn="ctr">
                        <a:spcBef>
                          <a:spcPts val="1800"/>
                        </a:spcBef>
                        <a:spcAft>
                          <a:spcPts val="0"/>
                        </a:spcAft>
                      </a:pPr>
                      <a:endParaRPr lang="en-IN" sz="1200" dirty="0">
                        <a:effectLst/>
                        <a:latin typeface="Times New Roman" panose="02020603050405020304" pitchFamily="18" charset="0"/>
                        <a:ea typeface="SimSun" panose="02010600030101010101" pitchFamily="2" charset="-122"/>
                      </a:endParaRPr>
                    </a:p>
                  </a:txBody>
                  <a:tcPr marL="68580" marR="68580" marT="0" marB="0">
                    <a:lnL>
                      <a:noFill/>
                    </a:lnL>
                    <a:lnR>
                      <a:noFill/>
                    </a:lnR>
                    <a:lnT>
                      <a:noFill/>
                    </a:lnT>
                    <a:lnB>
                      <a:noFill/>
                    </a:lnB>
                    <a:noFill/>
                  </a:tcPr>
                </a:tc>
                <a:extLst>
                  <a:ext uri="{0D108BD9-81ED-4DB2-BD59-A6C34878D82A}">
                    <a16:rowId xmlns:a16="http://schemas.microsoft.com/office/drawing/2014/main" val="3091909654"/>
                  </a:ext>
                </a:extLst>
              </a:tr>
              <a:tr h="461666">
                <a:tc>
                  <a:txBody>
                    <a:bodyPr/>
                    <a:lstStyle/>
                    <a:p>
                      <a:pPr marL="0" marR="0" algn="ctr">
                        <a:spcBef>
                          <a:spcPts val="1800"/>
                        </a:spcBef>
                        <a:spcAft>
                          <a:spcPts val="200"/>
                        </a:spcAft>
                      </a:pPr>
                      <a:r>
                        <a:rPr lang="en-US" sz="2000" b="0" dirty="0">
                          <a:effectLst/>
                          <a:latin typeface="Times New Roman" panose="02020603050405020304" pitchFamily="18" charset="0"/>
                          <a:ea typeface="SimSun" panose="02010600030101010101" pitchFamily="2" charset="-122"/>
                        </a:rPr>
                        <a:t>Prudhvinath Reddy Katha</a:t>
                      </a:r>
                      <a:endParaRPr lang="en-IN" sz="2000" b="0" dirty="0">
                        <a:effectLst/>
                        <a:latin typeface="Times New Roman" panose="02020603050405020304" pitchFamily="18" charset="0"/>
                        <a:ea typeface="SimSun" panose="02010600030101010101" pitchFamily="2" charset="-122"/>
                      </a:endParaRPr>
                    </a:p>
                  </a:txBody>
                  <a:tcPr marL="68580" marR="68580" marT="0" marB="0" anchor="ctr">
                    <a:lnL>
                      <a:noFill/>
                    </a:lnL>
                    <a:lnR>
                      <a:noFill/>
                    </a:lnR>
                    <a:lnT>
                      <a:noFill/>
                    </a:lnT>
                    <a:lnB>
                      <a:noFill/>
                    </a:lnB>
                    <a:noFill/>
                  </a:tcPr>
                </a:tc>
                <a:tc>
                  <a:txBody>
                    <a:bodyPr/>
                    <a:lstStyle/>
                    <a:p>
                      <a:pPr marL="0" marR="0" algn="ctr">
                        <a:spcBef>
                          <a:spcPts val="1800"/>
                        </a:spcBef>
                        <a:spcAft>
                          <a:spcPts val="0"/>
                        </a:spcAft>
                      </a:pPr>
                      <a:r>
                        <a:rPr lang="en-US" sz="2000" b="0" dirty="0">
                          <a:effectLst/>
                          <a:latin typeface="Times New Roman" panose="02020603050405020304" pitchFamily="18" charset="0"/>
                          <a:ea typeface="SimSun" panose="02010600030101010101" pitchFamily="2" charset="-122"/>
                        </a:rPr>
                        <a:t>Madan Kumar Sutapalli</a:t>
                      </a:r>
                      <a:endParaRPr lang="en-IN" sz="2000" b="0" dirty="0">
                        <a:effectLst/>
                        <a:latin typeface="Times New Roman" panose="02020603050405020304" pitchFamily="18" charset="0"/>
                        <a:ea typeface="SimSun" panose="02010600030101010101" pitchFamily="2" charset="-122"/>
                      </a:endParaRPr>
                    </a:p>
                  </a:txBody>
                  <a:tcPr marL="68580" marR="68580" marT="0" marB="0" anchor="ctr">
                    <a:lnL>
                      <a:noFill/>
                    </a:lnL>
                    <a:lnR>
                      <a:noFill/>
                    </a:lnR>
                    <a:lnT>
                      <a:noFill/>
                    </a:lnT>
                    <a:lnB>
                      <a:noFill/>
                    </a:lnB>
                    <a:noFill/>
                  </a:tcPr>
                </a:tc>
                <a:tc>
                  <a:txBody>
                    <a:bodyPr/>
                    <a:lstStyle/>
                    <a:p>
                      <a:pPr marL="0" marR="0" algn="ctr">
                        <a:spcBef>
                          <a:spcPts val="1800"/>
                        </a:spcBef>
                        <a:spcAft>
                          <a:spcPts val="0"/>
                        </a:spcAft>
                      </a:pPr>
                      <a:r>
                        <a:rPr lang="en-US" sz="2000" b="0" dirty="0">
                          <a:effectLst/>
                          <a:latin typeface="Times New Roman" panose="02020603050405020304" pitchFamily="18" charset="0"/>
                          <a:ea typeface="SimSun" panose="02010600030101010101" pitchFamily="2" charset="-122"/>
                        </a:rPr>
                        <a:t>Vijay Durgesam</a:t>
                      </a:r>
                      <a:endParaRPr lang="en-IN" sz="2000" b="0" dirty="0">
                        <a:effectLst/>
                        <a:latin typeface="Times New Roman" panose="02020603050405020304" pitchFamily="18" charset="0"/>
                        <a:ea typeface="SimSun" panose="02010600030101010101" pitchFamily="2" charset="-122"/>
                      </a:endParaRPr>
                    </a:p>
                  </a:txBody>
                  <a:tcPr marL="68580" marR="68580" marT="0" marB="0" anchor="ctr">
                    <a:lnL>
                      <a:noFill/>
                    </a:lnL>
                    <a:lnR>
                      <a:noFill/>
                    </a:lnR>
                    <a:lnT>
                      <a:noFill/>
                    </a:lnT>
                    <a:lnB>
                      <a:noFill/>
                    </a:lnB>
                    <a:noFill/>
                  </a:tcPr>
                </a:tc>
                <a:extLst>
                  <a:ext uri="{0D108BD9-81ED-4DB2-BD59-A6C34878D82A}">
                    <a16:rowId xmlns:a16="http://schemas.microsoft.com/office/drawing/2014/main" val="2550347317"/>
                  </a:ext>
                </a:extLst>
              </a:tr>
            </a:tbl>
          </a:graphicData>
        </a:graphic>
      </p:graphicFrame>
      <p:sp>
        <p:nvSpPr>
          <p:cNvPr id="8" name="TextBox 7">
            <a:extLst>
              <a:ext uri="{FF2B5EF4-FFF2-40B4-BE49-F238E27FC236}">
                <a16:creationId xmlns:a16="http://schemas.microsoft.com/office/drawing/2014/main" id="{E63E3443-3A53-4064-6A90-448A590C7C2A}"/>
              </a:ext>
            </a:extLst>
          </p:cNvPr>
          <p:cNvSpPr txBox="1"/>
          <p:nvPr/>
        </p:nvSpPr>
        <p:spPr>
          <a:xfrm>
            <a:off x="3000676" y="5063795"/>
            <a:ext cx="6193856" cy="707886"/>
          </a:xfrm>
          <a:prstGeom prst="rect">
            <a:avLst/>
          </a:prstGeom>
          <a:noFill/>
        </p:spPr>
        <p:txBody>
          <a:bodyPr wrap="square">
            <a:spAutoFit/>
          </a:bodyPr>
          <a:lstStyle/>
          <a:p>
            <a:pPr marL="0" marR="0" algn="ctr">
              <a:spcBef>
                <a:spcPts val="1800"/>
              </a:spcBef>
              <a:spcAft>
                <a:spcPts val="0"/>
              </a:spcAft>
            </a:pPr>
            <a:r>
              <a:rPr lang="en-US" sz="2000" b="1" dirty="0">
                <a:effectLst/>
                <a:latin typeface="Times New Roman" panose="02020603050405020304" pitchFamily="18" charset="0"/>
                <a:ea typeface="SimSun" panose="02010600030101010101" pitchFamily="2" charset="-122"/>
              </a:rPr>
              <a:t>Supervised By:</a:t>
            </a:r>
            <a:endParaRPr lang="en-IN" sz="2000" dirty="0">
              <a:effectLst/>
              <a:latin typeface="Times New Roman" panose="02020603050405020304" pitchFamily="18" charset="0"/>
              <a:ea typeface="SimSun" panose="02010600030101010101" pitchFamily="2" charset="-122"/>
            </a:endParaRPr>
          </a:p>
          <a:p>
            <a:pPr marL="0" marR="0" algn="ctr">
              <a:spcBef>
                <a:spcPts val="0"/>
              </a:spcBef>
              <a:spcAft>
                <a:spcPts val="0"/>
              </a:spcAft>
            </a:pPr>
            <a:r>
              <a:rPr lang="en-US" sz="2000" dirty="0">
                <a:effectLst/>
                <a:latin typeface="Times New Roman" panose="02020603050405020304" pitchFamily="18" charset="0"/>
                <a:ea typeface="SimSun" panose="02010600030101010101" pitchFamily="2" charset="-122"/>
              </a:rPr>
              <a:t>Maha Ali </a:t>
            </a:r>
            <a:r>
              <a:rPr lang="en-US" sz="2000" dirty="0" err="1">
                <a:effectLst/>
                <a:latin typeface="Times New Roman" panose="02020603050405020304" pitchFamily="18" charset="0"/>
                <a:ea typeface="SimSun" panose="02010600030101010101" pitchFamily="2" charset="-122"/>
              </a:rPr>
              <a:t>Allouzi</a:t>
            </a:r>
            <a:r>
              <a:rPr lang="en-US" sz="2000" dirty="0">
                <a:effectLst/>
                <a:latin typeface="Times New Roman" panose="02020603050405020304" pitchFamily="18" charset="0"/>
                <a:ea typeface="SimSun" panose="02010600030101010101" pitchFamily="2" charset="-122"/>
              </a:rPr>
              <a:t>, PhD</a:t>
            </a:r>
            <a:endParaRPr lang="en-IN" sz="2000" dirty="0">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3417721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0BC7A-0442-2595-EFE6-E755FD43F989}"/>
              </a:ext>
            </a:extLst>
          </p:cNvPr>
          <p:cNvSpPr>
            <a:spLocks noGrp="1"/>
          </p:cNvSpPr>
          <p:nvPr>
            <p:ph type="title"/>
          </p:nvPr>
        </p:nvSpPr>
        <p:spPr>
          <a:xfrm>
            <a:off x="6665912" y="449338"/>
            <a:ext cx="5147734" cy="576943"/>
          </a:xfrm>
        </p:spPr>
        <p:txBody>
          <a:bodyPr>
            <a:normAutofit/>
          </a:bodyPr>
          <a:lstStyle/>
          <a:p>
            <a:r>
              <a:rPr lang="en-US" sz="2800" b="1" dirty="0">
                <a:latin typeface="Times New Roman" panose="02020603050405020304" pitchFamily="18" charset="0"/>
                <a:cs typeface="Times New Roman" panose="02020603050405020304" pitchFamily="18" charset="0"/>
              </a:rPr>
              <a:t>IMAGE STEGANOGRAPHY</a:t>
            </a:r>
            <a:endParaRPr lang="en-IN" sz="1800" b="1" dirty="0"/>
          </a:p>
        </p:txBody>
      </p:sp>
      <p:sp>
        <p:nvSpPr>
          <p:cNvPr id="5" name="Text Placeholder 4">
            <a:extLst>
              <a:ext uri="{FF2B5EF4-FFF2-40B4-BE49-F238E27FC236}">
                <a16:creationId xmlns:a16="http://schemas.microsoft.com/office/drawing/2014/main" id="{C6A0A4E6-4F80-76F6-0FD2-7D55D913399B}"/>
              </a:ext>
            </a:extLst>
          </p:cNvPr>
          <p:cNvSpPr>
            <a:spLocks noGrp="1"/>
          </p:cNvSpPr>
          <p:nvPr>
            <p:ph type="body" sz="half" idx="2"/>
          </p:nvPr>
        </p:nvSpPr>
        <p:spPr>
          <a:xfrm>
            <a:off x="253471" y="787401"/>
            <a:ext cx="5842529" cy="5626100"/>
          </a:xfrm>
        </p:spPr>
        <p:txBody>
          <a:bodyPr>
            <a:normAutofit/>
          </a:bodyPr>
          <a:lstStyle/>
          <a:p>
            <a:pPr algn="just"/>
            <a:r>
              <a:rPr lang="en-US" sz="2000" dirty="0">
                <a:latin typeface="Times New Roman" panose="02020603050405020304" pitchFamily="18" charset="0"/>
                <a:cs typeface="Times New Roman" panose="02020603050405020304" pitchFamily="18" charset="0"/>
              </a:rPr>
              <a:t>Here in this project we have used LSB algorithm to encoding and decoding the text from image.</a:t>
            </a:r>
          </a:p>
          <a:p>
            <a:pPr algn="just"/>
            <a:r>
              <a:rPr lang="en-US" sz="2000" dirty="0">
                <a:latin typeface="Times New Roman" panose="02020603050405020304" pitchFamily="18" charset="0"/>
                <a:cs typeface="Times New Roman" panose="02020603050405020304" pitchFamily="18" charset="0"/>
              </a:rPr>
              <a:t>LSB (Least Significant bit) algorithm is a technique used to hide data in the least significant nit of pixel values with out changing the image structure/appearance.</a:t>
            </a:r>
          </a:p>
          <a:p>
            <a:pPr algn="just"/>
            <a:r>
              <a:rPr lang="en-US" sz="2000" dirty="0">
                <a:latin typeface="Times New Roman" panose="02020603050405020304" pitchFamily="18" charset="0"/>
                <a:cs typeface="Times New Roman" panose="02020603050405020304" pitchFamily="18" charset="0"/>
              </a:rPr>
              <a:t>Each pixel is color coded into RGB values, here in LSB the color component can be changed with out making major changes to pixel’s color.</a:t>
            </a:r>
          </a:p>
          <a:p>
            <a:pPr algn="just"/>
            <a:r>
              <a:rPr lang="en-US" sz="2000" dirty="0">
                <a:latin typeface="Times New Roman" panose="02020603050405020304" pitchFamily="18" charset="0"/>
                <a:cs typeface="Times New Roman" panose="02020603050405020304" pitchFamily="18" charset="0"/>
              </a:rPr>
              <a:t>We then replace the LSB pixels with secret message bits, thus message can be encoded in to image.</a:t>
            </a:r>
          </a:p>
          <a:p>
            <a:pPr algn="just"/>
            <a:r>
              <a:rPr lang="en-US" sz="2000" dirty="0">
                <a:latin typeface="Times New Roman" panose="02020603050405020304" pitchFamily="18" charset="0"/>
                <a:cs typeface="Times New Roman" panose="02020603050405020304" pitchFamily="18" charset="0"/>
              </a:rPr>
              <a:t>On the other end it looks for a message in the same LSB location which is implemented in decode function. </a:t>
            </a:r>
            <a:endParaRPr lang="en-IN" sz="2000" dirty="0">
              <a:latin typeface="Times New Roman" panose="02020603050405020304" pitchFamily="18" charset="0"/>
              <a:cs typeface="Times New Roman" panose="02020603050405020304" pitchFamily="18" charset="0"/>
            </a:endParaRPr>
          </a:p>
        </p:txBody>
      </p:sp>
      <p:pic>
        <p:nvPicPr>
          <p:cNvPr id="3" name="Content Placeholder 2">
            <a:extLst>
              <a:ext uri="{FF2B5EF4-FFF2-40B4-BE49-F238E27FC236}">
                <a16:creationId xmlns:a16="http://schemas.microsoft.com/office/drawing/2014/main" id="{C4837142-A234-4E00-B5F6-02F307EBA316}"/>
              </a:ext>
            </a:extLst>
          </p:cNvPr>
          <p:cNvPicPr>
            <a:picLocks noGrp="1" noChangeAspect="1"/>
          </p:cNvPicPr>
          <p:nvPr>
            <p:ph idx="1"/>
          </p:nvPr>
        </p:nvPicPr>
        <p:blipFill>
          <a:blip r:embed="rId3"/>
          <a:stretch>
            <a:fillRect/>
          </a:stretch>
        </p:blipFill>
        <p:spPr>
          <a:xfrm>
            <a:off x="6541029" y="2272110"/>
            <a:ext cx="5397500" cy="3036093"/>
          </a:xfrm>
          <a:prstGeom prst="rect">
            <a:avLst/>
          </a:prstGeom>
        </p:spPr>
      </p:pic>
      <p:sp>
        <p:nvSpPr>
          <p:cNvPr id="4" name="Slide Number Placeholder 3">
            <a:extLst>
              <a:ext uri="{FF2B5EF4-FFF2-40B4-BE49-F238E27FC236}">
                <a16:creationId xmlns:a16="http://schemas.microsoft.com/office/drawing/2014/main" id="{3EB6E234-05A8-812C-FCBF-69DC5A7D18C1}"/>
              </a:ext>
            </a:extLst>
          </p:cNvPr>
          <p:cNvSpPr>
            <a:spLocks noGrp="1"/>
          </p:cNvSpPr>
          <p:nvPr>
            <p:ph type="sldNum" sz="quarter" idx="12"/>
          </p:nvPr>
        </p:nvSpPr>
        <p:spPr>
          <a:xfrm>
            <a:off x="11640833" y="6480175"/>
            <a:ext cx="551167" cy="377825"/>
          </a:xfrm>
        </p:spPr>
        <p:txBody>
          <a:bodyPr/>
          <a:lstStyle/>
          <a:p>
            <a:fld id="{69E57DC2-970A-4B3E-BB1C-7A09969E49DF}" type="slidenum">
              <a:rPr lang="en-US" smtClean="0"/>
              <a:pPr/>
              <a:t>10</a:t>
            </a:fld>
            <a:endParaRPr lang="en-US" dirty="0"/>
          </a:p>
        </p:txBody>
      </p:sp>
    </p:spTree>
    <p:extLst>
      <p:ext uri="{BB962C8B-B14F-4D97-AF65-F5344CB8AC3E}">
        <p14:creationId xmlns:p14="http://schemas.microsoft.com/office/powerpoint/2010/main" val="25550745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6D423-0267-2FBA-2A92-389DE2A9FDB8}"/>
              </a:ext>
            </a:extLst>
          </p:cNvPr>
          <p:cNvSpPr>
            <a:spLocks noGrp="1"/>
          </p:cNvSpPr>
          <p:nvPr>
            <p:ph type="title"/>
          </p:nvPr>
        </p:nvSpPr>
        <p:spPr>
          <a:xfrm>
            <a:off x="685801" y="321734"/>
            <a:ext cx="10131425" cy="931333"/>
          </a:xfrm>
        </p:spPr>
        <p:txBody>
          <a:bodyPr/>
          <a:lstStyle/>
          <a:p>
            <a:r>
              <a:rPr lang="en-US" sz="3600" dirty="0">
                <a:latin typeface="Times New Roman" panose="02020603050405020304" pitchFamily="18" charset="0"/>
                <a:cs typeface="Times New Roman" panose="02020603050405020304" pitchFamily="18" charset="0"/>
              </a:rPr>
              <a:t>Challenges &amp; Limitations</a:t>
            </a:r>
            <a:endParaRPr lang="en-IN" dirty="0"/>
          </a:p>
        </p:txBody>
      </p:sp>
      <p:sp>
        <p:nvSpPr>
          <p:cNvPr id="3" name="Content Placeholder 2">
            <a:extLst>
              <a:ext uri="{FF2B5EF4-FFF2-40B4-BE49-F238E27FC236}">
                <a16:creationId xmlns:a16="http://schemas.microsoft.com/office/drawing/2014/main" id="{6FD175B6-3CBF-DB1D-B1D9-0645F293D9A2}"/>
              </a:ext>
            </a:extLst>
          </p:cNvPr>
          <p:cNvSpPr>
            <a:spLocks noGrp="1"/>
          </p:cNvSpPr>
          <p:nvPr>
            <p:ph idx="1"/>
          </p:nvPr>
        </p:nvSpPr>
        <p:spPr>
          <a:xfrm>
            <a:off x="529167" y="1422400"/>
            <a:ext cx="11133666" cy="4948766"/>
          </a:xfrm>
        </p:spPr>
        <p:txBody>
          <a:bodyPr>
            <a:normAutofit/>
          </a:bodyPr>
          <a:lstStyle/>
          <a:p>
            <a:pPr marL="342900" indent="-342900" algn="just">
              <a:lnSpc>
                <a:spcPct val="107000"/>
              </a:lnSpc>
              <a:spcAft>
                <a:spcPts val="0"/>
              </a:spcAft>
              <a:buFont typeface="Symbol" panose="05050102010706020507" pitchFamily="18" charset="2"/>
              <a:buChar char=""/>
            </a:pP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Connectivity issues with angular and Firebase</a:t>
            </a:r>
          </a:p>
          <a:p>
            <a:pPr marL="342900" indent="-342900" algn="just">
              <a:lnSpc>
                <a:spcPct val="107000"/>
              </a:lnSpc>
              <a:spcAft>
                <a:spcPts val="0"/>
              </a:spcAft>
              <a:buFont typeface="Symbol" panose="05050102010706020507" pitchFamily="18" charset="2"/>
              <a:buChar char=""/>
            </a:pP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Working with large amount of code often brings confusion, even simple things are changed it effects application running. </a:t>
            </a:r>
          </a:p>
          <a:p>
            <a:pPr marL="0" indent="0" algn="just">
              <a:lnSpc>
                <a:spcPct val="107000"/>
              </a:lnSpc>
              <a:spcAft>
                <a:spcPts val="0"/>
              </a:spcAft>
              <a:buNone/>
            </a:pPr>
            <a:endParaRPr lang="en-US" sz="2000" dirty="0">
              <a:latin typeface="Times New Roman" panose="02020603050405020304" pitchFamily="18" charset="0"/>
              <a:ea typeface="SimSun" panose="02010600030101010101" pitchFamily="2" charset="-122"/>
              <a:cs typeface="Times New Roman" panose="02020603050405020304" pitchFamily="18" charset="0"/>
            </a:endParaRPr>
          </a:p>
          <a:p>
            <a:pPr marL="0" indent="0" algn="just">
              <a:lnSpc>
                <a:spcPct val="107000"/>
              </a:lnSpc>
              <a:spcAft>
                <a:spcPts val="0"/>
              </a:spcAft>
              <a:buNone/>
            </a:pP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This application is limited to some features only, these are some of the limitations of this secure chat application</a:t>
            </a:r>
          </a:p>
          <a:p>
            <a:pPr marL="0" indent="0" algn="just">
              <a:lnSpc>
                <a:spcPct val="107000"/>
              </a:lnSpc>
              <a:spcAft>
                <a:spcPts val="0"/>
              </a:spcAft>
              <a:buNone/>
            </a:pPr>
            <a:endParaRPr lang="en-IN" sz="20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07000"/>
              </a:lnSpc>
              <a:spcBef>
                <a:spcPts val="0"/>
              </a:spcBef>
              <a:spcAft>
                <a:spcPts val="0"/>
              </a:spcAft>
              <a:buFont typeface="Symbol" panose="05050102010706020507" pitchFamily="18" charset="2"/>
              <a:buChar char=""/>
            </a:pPr>
            <a:r>
              <a:rPr lang="en-IN" sz="2000" kern="100" dirty="0">
                <a:effectLst/>
                <a:latin typeface="Times New Roman" panose="02020603050405020304" pitchFamily="18" charset="0"/>
                <a:ea typeface="Calibri" panose="020F0502020204030204" pitchFamily="34" charset="0"/>
                <a:cs typeface="Times New Roman" panose="02020603050405020304" pitchFamily="18" charset="0"/>
              </a:rPr>
              <a:t>The application needs internet to run</a:t>
            </a:r>
          </a:p>
          <a:p>
            <a:pPr marL="342900" marR="0" lvl="0" indent="-342900" algn="just">
              <a:lnSpc>
                <a:spcPct val="107000"/>
              </a:lnSpc>
              <a:spcBef>
                <a:spcPts val="0"/>
              </a:spcBef>
              <a:spcAft>
                <a:spcPts val="0"/>
              </a:spcAft>
              <a:buFont typeface="Symbol" panose="05050102010706020507" pitchFamily="18" charset="2"/>
              <a:buChar char=""/>
            </a:pPr>
            <a:r>
              <a:rPr lang="en-IN" sz="2000" kern="100" dirty="0">
                <a:effectLst/>
                <a:latin typeface="Times New Roman" panose="02020603050405020304" pitchFamily="18" charset="0"/>
                <a:ea typeface="Calibri" panose="020F0502020204030204" pitchFamily="34" charset="0"/>
                <a:cs typeface="Times New Roman" panose="02020603050405020304" pitchFamily="18" charset="0"/>
              </a:rPr>
              <a:t>Even provided with most security features, there is always room for some security concerns like having weak password, unauthorized login, defected systems etc.</a:t>
            </a:r>
          </a:p>
          <a:p>
            <a:pPr marL="342900" marR="0" lvl="0" indent="-342900" algn="just">
              <a:lnSpc>
                <a:spcPct val="107000"/>
              </a:lnSpc>
              <a:spcBef>
                <a:spcPts val="0"/>
              </a:spcBef>
              <a:spcAft>
                <a:spcPts val="800"/>
              </a:spcAft>
              <a:buFont typeface="Symbol" panose="05050102010706020507" pitchFamily="18" charset="2"/>
              <a:buChar char=""/>
            </a:pPr>
            <a:r>
              <a:rPr lang="en-IN" sz="2000" kern="100" dirty="0">
                <a:effectLst/>
                <a:latin typeface="Times New Roman" panose="02020603050405020304" pitchFamily="18" charset="0"/>
                <a:ea typeface="Calibri" panose="020F0502020204030204" pitchFamily="34" charset="0"/>
                <a:cs typeface="Times New Roman" panose="02020603050405020304" pitchFamily="18" charset="0"/>
              </a:rPr>
              <a:t>Secure Chat application lacks emotional indicators, such as voice tone, facial expressions, and body language, that are present in face-to-face interactions. This might make understanding the message difficult and lead to misunderstanding.</a:t>
            </a:r>
          </a:p>
        </p:txBody>
      </p:sp>
      <p:sp>
        <p:nvSpPr>
          <p:cNvPr id="4" name="Slide Number Placeholder 3">
            <a:extLst>
              <a:ext uri="{FF2B5EF4-FFF2-40B4-BE49-F238E27FC236}">
                <a16:creationId xmlns:a16="http://schemas.microsoft.com/office/drawing/2014/main" id="{2C161722-000C-9FBA-EAE0-D84EAAE99706}"/>
              </a:ext>
            </a:extLst>
          </p:cNvPr>
          <p:cNvSpPr>
            <a:spLocks noGrp="1"/>
          </p:cNvSpPr>
          <p:nvPr>
            <p:ph type="sldNum" sz="quarter" idx="12"/>
          </p:nvPr>
        </p:nvSpPr>
        <p:spPr>
          <a:xfrm>
            <a:off x="11662833" y="6480175"/>
            <a:ext cx="551167" cy="377825"/>
          </a:xfrm>
        </p:spPr>
        <p:txBody>
          <a:bodyPr/>
          <a:lstStyle/>
          <a:p>
            <a:fld id="{69E57DC2-970A-4B3E-BB1C-7A09969E49DF}" type="slidenum">
              <a:rPr lang="en-US" smtClean="0"/>
              <a:t>11</a:t>
            </a:fld>
            <a:endParaRPr lang="en-US" dirty="0"/>
          </a:p>
        </p:txBody>
      </p:sp>
    </p:spTree>
    <p:extLst>
      <p:ext uri="{BB962C8B-B14F-4D97-AF65-F5344CB8AC3E}">
        <p14:creationId xmlns:p14="http://schemas.microsoft.com/office/powerpoint/2010/main" val="28143075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E1E9C-917F-87BF-3A7F-3B7D5537D6C0}"/>
              </a:ext>
            </a:extLst>
          </p:cNvPr>
          <p:cNvSpPr>
            <a:spLocks noGrp="1"/>
          </p:cNvSpPr>
          <p:nvPr>
            <p:ph type="title"/>
          </p:nvPr>
        </p:nvSpPr>
        <p:spPr>
          <a:xfrm>
            <a:off x="685802" y="304800"/>
            <a:ext cx="10131425" cy="774700"/>
          </a:xfrm>
        </p:spPr>
        <p:txBody>
          <a:bodyPr/>
          <a:lstStyle/>
          <a:p>
            <a:r>
              <a:rPr lang="en-US" sz="3600" b="1" dirty="0">
                <a:latin typeface="Times New Roman" panose="02020603050405020304" pitchFamily="18" charset="0"/>
                <a:cs typeface="Times New Roman" panose="02020603050405020304" pitchFamily="18" charset="0"/>
              </a:rPr>
              <a:t>Outputs</a:t>
            </a:r>
            <a:endParaRPr lang="en-IN" b="1" dirty="0"/>
          </a:p>
        </p:txBody>
      </p:sp>
      <p:pic>
        <p:nvPicPr>
          <p:cNvPr id="13" name="Content Placeholder 12">
            <a:extLst>
              <a:ext uri="{FF2B5EF4-FFF2-40B4-BE49-F238E27FC236}">
                <a16:creationId xmlns:a16="http://schemas.microsoft.com/office/drawing/2014/main" id="{02AE0882-CA10-C4C6-660C-A905053F1827}"/>
              </a:ext>
            </a:extLst>
          </p:cNvPr>
          <p:cNvPicPr>
            <a:picLocks noGrp="1" noChangeAspect="1"/>
          </p:cNvPicPr>
          <p:nvPr>
            <p:ph sz="half" idx="1"/>
          </p:nvPr>
        </p:nvPicPr>
        <p:blipFill rotWithShape="1">
          <a:blip r:embed="rId2"/>
          <a:srcRect l="11065" t="25682" r="61272" b="23404"/>
          <a:stretch/>
        </p:blipFill>
        <p:spPr>
          <a:xfrm>
            <a:off x="772887" y="1719943"/>
            <a:ext cx="3005506" cy="3111575"/>
          </a:xfrm>
        </p:spPr>
      </p:pic>
      <p:pic>
        <p:nvPicPr>
          <p:cNvPr id="15" name="Content Placeholder 14">
            <a:extLst>
              <a:ext uri="{FF2B5EF4-FFF2-40B4-BE49-F238E27FC236}">
                <a16:creationId xmlns:a16="http://schemas.microsoft.com/office/drawing/2014/main" id="{6812B747-048C-0EC0-E868-251496042EE7}"/>
              </a:ext>
            </a:extLst>
          </p:cNvPr>
          <p:cNvPicPr>
            <a:picLocks noGrp="1" noChangeAspect="1"/>
          </p:cNvPicPr>
          <p:nvPr>
            <p:ph sz="half" idx="2"/>
          </p:nvPr>
        </p:nvPicPr>
        <p:blipFill rotWithShape="1">
          <a:blip r:embed="rId3"/>
          <a:srcRect l="11620" t="25225" r="60929" b="32978"/>
          <a:stretch/>
        </p:blipFill>
        <p:spPr>
          <a:xfrm>
            <a:off x="4404174" y="2067869"/>
            <a:ext cx="3117920" cy="2670428"/>
          </a:xfrm>
        </p:spPr>
      </p:pic>
      <p:pic>
        <p:nvPicPr>
          <p:cNvPr id="17" name="Picture 16">
            <a:extLst>
              <a:ext uri="{FF2B5EF4-FFF2-40B4-BE49-F238E27FC236}">
                <a16:creationId xmlns:a16="http://schemas.microsoft.com/office/drawing/2014/main" id="{729D9418-494E-D4B6-A90D-D1D4B34A399E}"/>
              </a:ext>
            </a:extLst>
          </p:cNvPr>
          <p:cNvPicPr>
            <a:picLocks noChangeAspect="1"/>
          </p:cNvPicPr>
          <p:nvPr/>
        </p:nvPicPr>
        <p:blipFill rotWithShape="1">
          <a:blip r:embed="rId4"/>
          <a:srcRect l="2367" t="15374" r="51424" b="6444"/>
          <a:stretch/>
        </p:blipFill>
        <p:spPr>
          <a:xfrm>
            <a:off x="8147875" y="1873212"/>
            <a:ext cx="3269391" cy="3111576"/>
          </a:xfrm>
          <a:prstGeom prst="rect">
            <a:avLst/>
          </a:prstGeom>
        </p:spPr>
      </p:pic>
      <p:sp>
        <p:nvSpPr>
          <p:cNvPr id="22" name="TextBox 21">
            <a:extLst>
              <a:ext uri="{FF2B5EF4-FFF2-40B4-BE49-F238E27FC236}">
                <a16:creationId xmlns:a16="http://schemas.microsoft.com/office/drawing/2014/main" id="{B74AF0A5-6050-F6D0-A5EC-0CA730DCA0F7}"/>
              </a:ext>
            </a:extLst>
          </p:cNvPr>
          <p:cNvSpPr txBox="1"/>
          <p:nvPr/>
        </p:nvSpPr>
        <p:spPr>
          <a:xfrm>
            <a:off x="8031984" y="4985569"/>
            <a:ext cx="3777168" cy="369332"/>
          </a:xfrm>
          <a:prstGeom prst="rect">
            <a:avLst/>
          </a:prstGeom>
          <a:noFill/>
        </p:spPr>
        <p:txBody>
          <a:bodyPr wrap="square" rtlCol="0">
            <a:spAutoFit/>
          </a:bodyPr>
          <a:lstStyle/>
          <a:p>
            <a:pPr algn="ctr"/>
            <a:r>
              <a:rPr lang="en-IN" i="1" dirty="0">
                <a:latin typeface="Times New Roman" panose="02020603050405020304" pitchFamily="18" charset="0"/>
                <a:cs typeface="Times New Roman" panose="02020603050405020304" pitchFamily="18" charset="0"/>
              </a:rPr>
              <a:t>Profile Screen</a:t>
            </a:r>
          </a:p>
        </p:txBody>
      </p:sp>
      <p:sp>
        <p:nvSpPr>
          <p:cNvPr id="3" name="TextBox 2">
            <a:extLst>
              <a:ext uri="{FF2B5EF4-FFF2-40B4-BE49-F238E27FC236}">
                <a16:creationId xmlns:a16="http://schemas.microsoft.com/office/drawing/2014/main" id="{2A87D4A7-76EC-67D2-CC7E-1E34B1BC814B}"/>
              </a:ext>
            </a:extLst>
          </p:cNvPr>
          <p:cNvSpPr txBox="1"/>
          <p:nvPr/>
        </p:nvSpPr>
        <p:spPr>
          <a:xfrm>
            <a:off x="4074550" y="4985569"/>
            <a:ext cx="3777168" cy="369332"/>
          </a:xfrm>
          <a:prstGeom prst="rect">
            <a:avLst/>
          </a:prstGeom>
          <a:noFill/>
        </p:spPr>
        <p:txBody>
          <a:bodyPr wrap="square" rtlCol="0">
            <a:spAutoFit/>
          </a:bodyPr>
          <a:lstStyle/>
          <a:p>
            <a:pPr algn="ctr"/>
            <a:r>
              <a:rPr lang="en-IN" i="1" dirty="0">
                <a:latin typeface="Times New Roman" panose="02020603050405020304" pitchFamily="18" charset="0"/>
                <a:cs typeface="Times New Roman" panose="02020603050405020304" pitchFamily="18" charset="0"/>
              </a:rPr>
              <a:t>Login Screen</a:t>
            </a:r>
          </a:p>
        </p:txBody>
      </p:sp>
      <p:sp>
        <p:nvSpPr>
          <p:cNvPr id="4" name="TextBox 3">
            <a:extLst>
              <a:ext uri="{FF2B5EF4-FFF2-40B4-BE49-F238E27FC236}">
                <a16:creationId xmlns:a16="http://schemas.microsoft.com/office/drawing/2014/main" id="{F7AB5F7F-5DFD-ACED-D31A-2A385C6E7BEE}"/>
              </a:ext>
            </a:extLst>
          </p:cNvPr>
          <p:cNvSpPr txBox="1"/>
          <p:nvPr/>
        </p:nvSpPr>
        <p:spPr>
          <a:xfrm>
            <a:off x="387056" y="4984788"/>
            <a:ext cx="3777168" cy="369332"/>
          </a:xfrm>
          <a:prstGeom prst="rect">
            <a:avLst/>
          </a:prstGeom>
          <a:noFill/>
        </p:spPr>
        <p:txBody>
          <a:bodyPr wrap="square" rtlCol="0">
            <a:spAutoFit/>
          </a:bodyPr>
          <a:lstStyle/>
          <a:p>
            <a:pPr algn="ctr"/>
            <a:r>
              <a:rPr lang="en-IN" i="1" dirty="0">
                <a:latin typeface="Times New Roman" panose="02020603050405020304" pitchFamily="18" charset="0"/>
                <a:cs typeface="Times New Roman" panose="02020603050405020304" pitchFamily="18" charset="0"/>
              </a:rPr>
              <a:t>Sign-up Screen</a:t>
            </a:r>
          </a:p>
        </p:txBody>
      </p:sp>
      <p:sp>
        <p:nvSpPr>
          <p:cNvPr id="5" name="Slide Number Placeholder 4">
            <a:extLst>
              <a:ext uri="{FF2B5EF4-FFF2-40B4-BE49-F238E27FC236}">
                <a16:creationId xmlns:a16="http://schemas.microsoft.com/office/drawing/2014/main" id="{902C52B8-08F1-2B7E-961F-DBAB126FD0B0}"/>
              </a:ext>
            </a:extLst>
          </p:cNvPr>
          <p:cNvSpPr>
            <a:spLocks noGrp="1"/>
          </p:cNvSpPr>
          <p:nvPr>
            <p:ph type="sldNum" sz="quarter" idx="12"/>
          </p:nvPr>
        </p:nvSpPr>
        <p:spPr>
          <a:xfrm>
            <a:off x="11640833" y="6480175"/>
            <a:ext cx="551167" cy="377825"/>
          </a:xfrm>
        </p:spPr>
        <p:txBody>
          <a:bodyPr/>
          <a:lstStyle/>
          <a:p>
            <a:fld id="{69E57DC2-970A-4B3E-BB1C-7A09969E49DF}" type="slidenum">
              <a:rPr lang="en-US" smtClean="0"/>
              <a:t>12</a:t>
            </a:fld>
            <a:endParaRPr lang="en-US" dirty="0"/>
          </a:p>
        </p:txBody>
      </p:sp>
    </p:spTree>
    <p:extLst>
      <p:ext uri="{BB962C8B-B14F-4D97-AF65-F5344CB8AC3E}">
        <p14:creationId xmlns:p14="http://schemas.microsoft.com/office/powerpoint/2010/main" val="7481754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E1E9C-917F-87BF-3A7F-3B7D5537D6C0}"/>
              </a:ext>
            </a:extLst>
          </p:cNvPr>
          <p:cNvSpPr>
            <a:spLocks noGrp="1"/>
          </p:cNvSpPr>
          <p:nvPr>
            <p:ph type="title"/>
          </p:nvPr>
        </p:nvSpPr>
        <p:spPr>
          <a:xfrm>
            <a:off x="685802" y="304800"/>
            <a:ext cx="10131425" cy="774700"/>
          </a:xfrm>
        </p:spPr>
        <p:txBody>
          <a:bodyPr/>
          <a:lstStyle/>
          <a:p>
            <a:r>
              <a:rPr lang="en-US" sz="3600" b="1" dirty="0">
                <a:latin typeface="Times New Roman" panose="02020603050405020304" pitchFamily="18" charset="0"/>
                <a:cs typeface="Times New Roman" panose="02020603050405020304" pitchFamily="18" charset="0"/>
              </a:rPr>
              <a:t>Outputs</a:t>
            </a:r>
            <a:endParaRPr lang="en-IN" b="1" dirty="0"/>
          </a:p>
        </p:txBody>
      </p:sp>
      <p:pic>
        <p:nvPicPr>
          <p:cNvPr id="27" name="Content Placeholder 26">
            <a:extLst>
              <a:ext uri="{FF2B5EF4-FFF2-40B4-BE49-F238E27FC236}">
                <a16:creationId xmlns:a16="http://schemas.microsoft.com/office/drawing/2014/main" id="{0996E850-51E7-5039-B2EB-577C305A7C7C}"/>
              </a:ext>
            </a:extLst>
          </p:cNvPr>
          <p:cNvPicPr>
            <a:picLocks noGrp="1" noChangeAspect="1"/>
          </p:cNvPicPr>
          <p:nvPr>
            <p:ph sz="half" idx="1"/>
          </p:nvPr>
        </p:nvPicPr>
        <p:blipFill rotWithShape="1">
          <a:blip r:embed="rId2"/>
          <a:srcRect l="1161" t="16984" r="51250" b="6032"/>
          <a:stretch/>
        </p:blipFill>
        <p:spPr>
          <a:xfrm>
            <a:off x="203200" y="1604169"/>
            <a:ext cx="4010848" cy="3649662"/>
          </a:xfrm>
          <a:prstGeom prst="rect">
            <a:avLst/>
          </a:prstGeom>
        </p:spPr>
      </p:pic>
      <p:pic>
        <p:nvPicPr>
          <p:cNvPr id="28" name="Content Placeholder 27">
            <a:extLst>
              <a:ext uri="{FF2B5EF4-FFF2-40B4-BE49-F238E27FC236}">
                <a16:creationId xmlns:a16="http://schemas.microsoft.com/office/drawing/2014/main" id="{A96DFC84-72A4-695C-139B-EA54B677A175}"/>
              </a:ext>
            </a:extLst>
          </p:cNvPr>
          <p:cNvPicPr>
            <a:picLocks noGrp="1" noChangeAspect="1"/>
          </p:cNvPicPr>
          <p:nvPr>
            <p:ph sz="half" idx="2"/>
          </p:nvPr>
        </p:nvPicPr>
        <p:blipFill rotWithShape="1">
          <a:blip r:embed="rId3"/>
          <a:srcRect t="17347" r="2524" b="10204"/>
          <a:stretch/>
        </p:blipFill>
        <p:spPr>
          <a:xfrm>
            <a:off x="4320715" y="2000026"/>
            <a:ext cx="7782775" cy="3253805"/>
          </a:xfrm>
          <a:prstGeom prst="rect">
            <a:avLst/>
          </a:prstGeom>
        </p:spPr>
      </p:pic>
      <p:sp>
        <p:nvSpPr>
          <p:cNvPr id="29" name="TextBox 28">
            <a:extLst>
              <a:ext uri="{FF2B5EF4-FFF2-40B4-BE49-F238E27FC236}">
                <a16:creationId xmlns:a16="http://schemas.microsoft.com/office/drawing/2014/main" id="{B74AF0A5-6050-F6D0-A5EC-0CA730DCA0F7}"/>
              </a:ext>
            </a:extLst>
          </p:cNvPr>
          <p:cNvSpPr txBox="1"/>
          <p:nvPr/>
        </p:nvSpPr>
        <p:spPr>
          <a:xfrm>
            <a:off x="436880" y="5469467"/>
            <a:ext cx="3777168" cy="369332"/>
          </a:xfrm>
          <a:prstGeom prst="rect">
            <a:avLst/>
          </a:prstGeom>
          <a:noFill/>
        </p:spPr>
        <p:txBody>
          <a:bodyPr wrap="square" rtlCol="0">
            <a:spAutoFit/>
          </a:bodyPr>
          <a:lstStyle/>
          <a:p>
            <a:pPr algn="ctr"/>
            <a:r>
              <a:rPr lang="en-IN" i="1" dirty="0">
                <a:latin typeface="Times New Roman" panose="02020603050405020304" pitchFamily="18" charset="0"/>
                <a:cs typeface="Times New Roman" panose="02020603050405020304" pitchFamily="18" charset="0"/>
              </a:rPr>
              <a:t>Sample Message Screen</a:t>
            </a:r>
          </a:p>
        </p:txBody>
      </p:sp>
      <p:sp>
        <p:nvSpPr>
          <p:cNvPr id="30" name="TextBox 29">
            <a:extLst>
              <a:ext uri="{FF2B5EF4-FFF2-40B4-BE49-F238E27FC236}">
                <a16:creationId xmlns:a16="http://schemas.microsoft.com/office/drawing/2014/main" id="{AC55270A-744E-9EEE-A437-3F4D447DEE99}"/>
              </a:ext>
            </a:extLst>
          </p:cNvPr>
          <p:cNvSpPr txBox="1"/>
          <p:nvPr/>
        </p:nvSpPr>
        <p:spPr>
          <a:xfrm>
            <a:off x="6353260" y="5469468"/>
            <a:ext cx="4009940" cy="369332"/>
          </a:xfrm>
          <a:prstGeom prst="rect">
            <a:avLst/>
          </a:prstGeom>
          <a:noFill/>
        </p:spPr>
        <p:txBody>
          <a:bodyPr wrap="square" rtlCol="0">
            <a:spAutoFit/>
          </a:bodyPr>
          <a:lstStyle/>
          <a:p>
            <a:pPr algn="ctr"/>
            <a:r>
              <a:rPr lang="en-IN" i="1" dirty="0">
                <a:latin typeface="Times New Roman" panose="02020603050405020304" pitchFamily="18" charset="0"/>
                <a:cs typeface="Times New Roman" panose="02020603050405020304" pitchFamily="18" charset="0"/>
              </a:rPr>
              <a:t>Two way message sharing – chat screen</a:t>
            </a:r>
          </a:p>
        </p:txBody>
      </p:sp>
      <p:sp>
        <p:nvSpPr>
          <p:cNvPr id="3" name="Slide Number Placeholder 2">
            <a:extLst>
              <a:ext uri="{FF2B5EF4-FFF2-40B4-BE49-F238E27FC236}">
                <a16:creationId xmlns:a16="http://schemas.microsoft.com/office/drawing/2014/main" id="{FD62C87D-1F5D-CF49-566F-B2CCEA14C3A0}"/>
              </a:ext>
            </a:extLst>
          </p:cNvPr>
          <p:cNvSpPr>
            <a:spLocks noGrp="1"/>
          </p:cNvSpPr>
          <p:nvPr>
            <p:ph type="sldNum" sz="quarter" idx="12"/>
          </p:nvPr>
        </p:nvSpPr>
        <p:spPr>
          <a:xfrm>
            <a:off x="11640833" y="6480175"/>
            <a:ext cx="551167" cy="377825"/>
          </a:xfrm>
        </p:spPr>
        <p:txBody>
          <a:bodyPr/>
          <a:lstStyle/>
          <a:p>
            <a:fld id="{69E57DC2-970A-4B3E-BB1C-7A09969E49DF}" type="slidenum">
              <a:rPr lang="en-US" smtClean="0"/>
              <a:t>13</a:t>
            </a:fld>
            <a:endParaRPr lang="en-US" dirty="0"/>
          </a:p>
        </p:txBody>
      </p:sp>
    </p:spTree>
    <p:extLst>
      <p:ext uri="{BB962C8B-B14F-4D97-AF65-F5344CB8AC3E}">
        <p14:creationId xmlns:p14="http://schemas.microsoft.com/office/powerpoint/2010/main" val="7648769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E1E9C-917F-87BF-3A7F-3B7D5537D6C0}"/>
              </a:ext>
            </a:extLst>
          </p:cNvPr>
          <p:cNvSpPr>
            <a:spLocks noGrp="1"/>
          </p:cNvSpPr>
          <p:nvPr>
            <p:ph type="title"/>
          </p:nvPr>
        </p:nvSpPr>
        <p:spPr>
          <a:xfrm>
            <a:off x="250980" y="304800"/>
            <a:ext cx="5747658" cy="774700"/>
          </a:xfrm>
        </p:spPr>
        <p:txBody>
          <a:bodyPr>
            <a:normAutofit fontScale="90000"/>
          </a:bodyPr>
          <a:lstStyle/>
          <a:p>
            <a:r>
              <a:rPr lang="en-US" sz="2400" b="1" dirty="0">
                <a:latin typeface="Times New Roman" panose="02020603050405020304" pitchFamily="18" charset="0"/>
                <a:cs typeface="Times New Roman" panose="02020603050405020304" pitchFamily="18" charset="0"/>
              </a:rPr>
              <a:t>Image Steganography - Outputs</a:t>
            </a:r>
            <a:endParaRPr lang="en-IN" sz="2400" b="1" dirty="0"/>
          </a:p>
        </p:txBody>
      </p:sp>
      <p:pic>
        <p:nvPicPr>
          <p:cNvPr id="12" name="Content Placeholder 11">
            <a:extLst>
              <a:ext uri="{FF2B5EF4-FFF2-40B4-BE49-F238E27FC236}">
                <a16:creationId xmlns:a16="http://schemas.microsoft.com/office/drawing/2014/main" id="{1F802BF9-8115-EC72-72B8-3E0551CE49AA}"/>
              </a:ext>
            </a:extLst>
          </p:cNvPr>
          <p:cNvPicPr>
            <a:picLocks noGrp="1" noChangeAspect="1"/>
          </p:cNvPicPr>
          <p:nvPr>
            <p:ph sz="half" idx="2"/>
          </p:nvPr>
        </p:nvPicPr>
        <p:blipFill rotWithShape="1">
          <a:blip r:embed="rId2"/>
          <a:srcRect l="15738" t="10735" r="17150" b="40844"/>
          <a:stretch/>
        </p:blipFill>
        <p:spPr>
          <a:xfrm>
            <a:off x="6683828" y="304800"/>
            <a:ext cx="5257192" cy="2133600"/>
          </a:xfrm>
        </p:spPr>
      </p:pic>
      <p:pic>
        <p:nvPicPr>
          <p:cNvPr id="10" name="Content Placeholder 9">
            <a:extLst>
              <a:ext uri="{FF2B5EF4-FFF2-40B4-BE49-F238E27FC236}">
                <a16:creationId xmlns:a16="http://schemas.microsoft.com/office/drawing/2014/main" id="{86D7B28B-9B01-DF7C-38E8-0FDC31449F5D}"/>
              </a:ext>
            </a:extLst>
          </p:cNvPr>
          <p:cNvPicPr>
            <a:picLocks noGrp="1" noChangeAspect="1"/>
          </p:cNvPicPr>
          <p:nvPr>
            <p:ph sz="half" idx="1"/>
          </p:nvPr>
        </p:nvPicPr>
        <p:blipFill rotWithShape="1">
          <a:blip r:embed="rId3"/>
          <a:srcRect l="15906" t="10735" r="16983" b="13342"/>
          <a:stretch/>
        </p:blipFill>
        <p:spPr>
          <a:xfrm>
            <a:off x="228601" y="1600200"/>
            <a:ext cx="5747657" cy="3657600"/>
          </a:xfrm>
        </p:spPr>
      </p:pic>
      <p:pic>
        <p:nvPicPr>
          <p:cNvPr id="16" name="Picture 15">
            <a:extLst>
              <a:ext uri="{FF2B5EF4-FFF2-40B4-BE49-F238E27FC236}">
                <a16:creationId xmlns:a16="http://schemas.microsoft.com/office/drawing/2014/main" id="{620496D2-C7FE-6290-D19D-5BB983B2D9BD}"/>
              </a:ext>
            </a:extLst>
          </p:cNvPr>
          <p:cNvPicPr>
            <a:picLocks noChangeAspect="1"/>
          </p:cNvPicPr>
          <p:nvPr/>
        </p:nvPicPr>
        <p:blipFill rotWithShape="1">
          <a:blip r:embed="rId4"/>
          <a:srcRect l="16718" t="17155" r="17366" b="19299"/>
          <a:stretch/>
        </p:blipFill>
        <p:spPr>
          <a:xfrm>
            <a:off x="6683828" y="3194957"/>
            <a:ext cx="5279571" cy="2862943"/>
          </a:xfrm>
          <a:prstGeom prst="rect">
            <a:avLst/>
          </a:prstGeom>
        </p:spPr>
      </p:pic>
      <p:sp>
        <p:nvSpPr>
          <p:cNvPr id="18" name="TextBox 17">
            <a:extLst>
              <a:ext uri="{FF2B5EF4-FFF2-40B4-BE49-F238E27FC236}">
                <a16:creationId xmlns:a16="http://schemas.microsoft.com/office/drawing/2014/main" id="{2C2DD1C2-BFB4-BABC-51F0-2CDBC6725C0C}"/>
              </a:ext>
            </a:extLst>
          </p:cNvPr>
          <p:cNvSpPr txBox="1"/>
          <p:nvPr/>
        </p:nvSpPr>
        <p:spPr>
          <a:xfrm>
            <a:off x="7423840" y="2514991"/>
            <a:ext cx="3777168" cy="369332"/>
          </a:xfrm>
          <a:prstGeom prst="rect">
            <a:avLst/>
          </a:prstGeom>
          <a:noFill/>
        </p:spPr>
        <p:txBody>
          <a:bodyPr wrap="square" rtlCol="0">
            <a:spAutoFit/>
          </a:bodyPr>
          <a:lstStyle/>
          <a:p>
            <a:pPr algn="ctr"/>
            <a:r>
              <a:rPr lang="en-IN" i="1" dirty="0">
                <a:latin typeface="Times New Roman" panose="02020603050405020304" pitchFamily="18" charset="0"/>
                <a:cs typeface="Times New Roman" panose="02020603050405020304" pitchFamily="18" charset="0"/>
              </a:rPr>
              <a:t>OTP request to decode text</a:t>
            </a:r>
          </a:p>
        </p:txBody>
      </p:sp>
      <p:sp>
        <p:nvSpPr>
          <p:cNvPr id="20" name="TextBox 19">
            <a:extLst>
              <a:ext uri="{FF2B5EF4-FFF2-40B4-BE49-F238E27FC236}">
                <a16:creationId xmlns:a16="http://schemas.microsoft.com/office/drawing/2014/main" id="{50CC298B-62BB-88A5-5760-6EAFD5992BAE}"/>
              </a:ext>
            </a:extLst>
          </p:cNvPr>
          <p:cNvSpPr txBox="1"/>
          <p:nvPr/>
        </p:nvSpPr>
        <p:spPr>
          <a:xfrm>
            <a:off x="1196912" y="5409168"/>
            <a:ext cx="3777168" cy="369332"/>
          </a:xfrm>
          <a:prstGeom prst="rect">
            <a:avLst/>
          </a:prstGeom>
          <a:noFill/>
        </p:spPr>
        <p:txBody>
          <a:bodyPr wrap="square" rtlCol="0">
            <a:spAutoFit/>
          </a:bodyPr>
          <a:lstStyle/>
          <a:p>
            <a:pPr algn="ctr"/>
            <a:r>
              <a:rPr lang="en-IN" i="1" dirty="0">
                <a:latin typeface="Times New Roman" panose="02020603050405020304" pitchFamily="18" charset="0"/>
                <a:cs typeface="Times New Roman" panose="02020603050405020304" pitchFamily="18" charset="0"/>
              </a:rPr>
              <a:t>Text encoding screen</a:t>
            </a:r>
          </a:p>
        </p:txBody>
      </p:sp>
      <p:sp>
        <p:nvSpPr>
          <p:cNvPr id="21" name="TextBox 20">
            <a:extLst>
              <a:ext uri="{FF2B5EF4-FFF2-40B4-BE49-F238E27FC236}">
                <a16:creationId xmlns:a16="http://schemas.microsoft.com/office/drawing/2014/main" id="{9B2CB090-1488-7F9C-D612-D1625634D6BA}"/>
              </a:ext>
            </a:extLst>
          </p:cNvPr>
          <p:cNvSpPr txBox="1"/>
          <p:nvPr/>
        </p:nvSpPr>
        <p:spPr>
          <a:xfrm>
            <a:off x="7423840" y="6368534"/>
            <a:ext cx="3777168" cy="369332"/>
          </a:xfrm>
          <a:prstGeom prst="rect">
            <a:avLst/>
          </a:prstGeom>
          <a:noFill/>
        </p:spPr>
        <p:txBody>
          <a:bodyPr wrap="square" rtlCol="0">
            <a:spAutoFit/>
          </a:bodyPr>
          <a:lstStyle/>
          <a:p>
            <a:pPr algn="ctr"/>
            <a:r>
              <a:rPr lang="en-IN" i="1" dirty="0">
                <a:latin typeface="Times New Roman" panose="02020603050405020304" pitchFamily="18" charset="0"/>
                <a:cs typeface="Times New Roman" panose="02020603050405020304" pitchFamily="18" charset="0"/>
              </a:rPr>
              <a:t>Successful decoding Screen</a:t>
            </a:r>
          </a:p>
        </p:txBody>
      </p:sp>
      <p:sp>
        <p:nvSpPr>
          <p:cNvPr id="3" name="Slide Number Placeholder 2">
            <a:extLst>
              <a:ext uri="{FF2B5EF4-FFF2-40B4-BE49-F238E27FC236}">
                <a16:creationId xmlns:a16="http://schemas.microsoft.com/office/drawing/2014/main" id="{2164C972-C3BF-FA92-A987-2E1C829D1ADA}"/>
              </a:ext>
            </a:extLst>
          </p:cNvPr>
          <p:cNvSpPr>
            <a:spLocks noGrp="1"/>
          </p:cNvSpPr>
          <p:nvPr>
            <p:ph type="sldNum" sz="quarter" idx="12"/>
          </p:nvPr>
        </p:nvSpPr>
        <p:spPr>
          <a:xfrm>
            <a:off x="11640833" y="6480175"/>
            <a:ext cx="551167" cy="377825"/>
          </a:xfrm>
        </p:spPr>
        <p:txBody>
          <a:bodyPr/>
          <a:lstStyle/>
          <a:p>
            <a:fld id="{69E57DC2-970A-4B3E-BB1C-7A09969E49DF}" type="slidenum">
              <a:rPr lang="en-US" smtClean="0"/>
              <a:t>14</a:t>
            </a:fld>
            <a:endParaRPr lang="en-US" dirty="0"/>
          </a:p>
        </p:txBody>
      </p:sp>
    </p:spTree>
    <p:extLst>
      <p:ext uri="{BB962C8B-B14F-4D97-AF65-F5344CB8AC3E}">
        <p14:creationId xmlns:p14="http://schemas.microsoft.com/office/powerpoint/2010/main" val="5230755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2AE26385-3D2E-25C0-3042-9D2363FB3DDD}"/>
              </a:ext>
            </a:extLst>
          </p:cNvPr>
          <p:cNvPicPr>
            <a:picLocks noGrp="1" noChangeAspect="1"/>
          </p:cNvPicPr>
          <p:nvPr>
            <p:ph sz="half" idx="2"/>
          </p:nvPr>
        </p:nvPicPr>
        <p:blipFill rotWithShape="1">
          <a:blip r:embed="rId2"/>
          <a:srcRect t="16231" b="8857"/>
          <a:stretch/>
        </p:blipFill>
        <p:spPr>
          <a:xfrm>
            <a:off x="6193364" y="3841326"/>
            <a:ext cx="5500285" cy="2317689"/>
          </a:xfrm>
        </p:spPr>
      </p:pic>
      <p:pic>
        <p:nvPicPr>
          <p:cNvPr id="8" name="Content Placeholder 7">
            <a:extLst>
              <a:ext uri="{FF2B5EF4-FFF2-40B4-BE49-F238E27FC236}">
                <a16:creationId xmlns:a16="http://schemas.microsoft.com/office/drawing/2014/main" id="{66112E54-FE5B-304B-4B5D-EB7B7533E0EC}"/>
              </a:ext>
            </a:extLst>
          </p:cNvPr>
          <p:cNvPicPr>
            <a:picLocks noGrp="1" noChangeAspect="1"/>
          </p:cNvPicPr>
          <p:nvPr>
            <p:ph sz="half" idx="1"/>
          </p:nvPr>
        </p:nvPicPr>
        <p:blipFill rotWithShape="1">
          <a:blip r:embed="rId3"/>
          <a:srcRect t="14110" b="13073"/>
          <a:stretch/>
        </p:blipFill>
        <p:spPr>
          <a:xfrm>
            <a:off x="414199" y="1079500"/>
            <a:ext cx="5333391" cy="2184540"/>
          </a:xfrm>
        </p:spPr>
      </p:pic>
      <p:pic>
        <p:nvPicPr>
          <p:cNvPr id="14" name="Picture 13">
            <a:extLst>
              <a:ext uri="{FF2B5EF4-FFF2-40B4-BE49-F238E27FC236}">
                <a16:creationId xmlns:a16="http://schemas.microsoft.com/office/drawing/2014/main" id="{4CF65987-7DBB-B83B-4601-7EB87E7B8958}"/>
              </a:ext>
            </a:extLst>
          </p:cNvPr>
          <p:cNvPicPr>
            <a:picLocks noChangeAspect="1"/>
          </p:cNvPicPr>
          <p:nvPr/>
        </p:nvPicPr>
        <p:blipFill rotWithShape="1">
          <a:blip r:embed="rId4"/>
          <a:srcRect t="13842" b="12375"/>
          <a:stretch/>
        </p:blipFill>
        <p:spPr>
          <a:xfrm>
            <a:off x="6193364" y="447282"/>
            <a:ext cx="5584437" cy="2317689"/>
          </a:xfrm>
          <a:prstGeom prst="rect">
            <a:avLst/>
          </a:prstGeom>
        </p:spPr>
      </p:pic>
      <p:pic>
        <p:nvPicPr>
          <p:cNvPr id="17" name="Picture 16">
            <a:extLst>
              <a:ext uri="{FF2B5EF4-FFF2-40B4-BE49-F238E27FC236}">
                <a16:creationId xmlns:a16="http://schemas.microsoft.com/office/drawing/2014/main" id="{F3DAAC9F-A163-BDBF-C49A-62B3FC41824B}"/>
              </a:ext>
            </a:extLst>
          </p:cNvPr>
          <p:cNvPicPr>
            <a:picLocks noChangeAspect="1"/>
          </p:cNvPicPr>
          <p:nvPr/>
        </p:nvPicPr>
        <p:blipFill rotWithShape="1">
          <a:blip r:embed="rId5"/>
          <a:srcRect t="15417" b="7420"/>
          <a:stretch/>
        </p:blipFill>
        <p:spPr>
          <a:xfrm>
            <a:off x="250980" y="3841326"/>
            <a:ext cx="5562496" cy="2414331"/>
          </a:xfrm>
          <a:prstGeom prst="rect">
            <a:avLst/>
          </a:prstGeom>
        </p:spPr>
      </p:pic>
      <p:sp>
        <p:nvSpPr>
          <p:cNvPr id="20" name="Title 1">
            <a:extLst>
              <a:ext uri="{FF2B5EF4-FFF2-40B4-BE49-F238E27FC236}">
                <a16:creationId xmlns:a16="http://schemas.microsoft.com/office/drawing/2014/main" id="{E182E2AA-DBB4-0D60-F088-2E762406B73E}"/>
              </a:ext>
            </a:extLst>
          </p:cNvPr>
          <p:cNvSpPr>
            <a:spLocks noGrp="1"/>
          </p:cNvSpPr>
          <p:nvPr>
            <p:ph type="title"/>
          </p:nvPr>
        </p:nvSpPr>
        <p:spPr>
          <a:xfrm>
            <a:off x="250980" y="304800"/>
            <a:ext cx="5747658" cy="774700"/>
          </a:xfrm>
        </p:spPr>
        <p:txBody>
          <a:bodyPr>
            <a:normAutofit fontScale="90000"/>
          </a:bodyPr>
          <a:lstStyle/>
          <a:p>
            <a:r>
              <a:rPr lang="en-US" sz="2400" b="1" dirty="0">
                <a:latin typeface="Times New Roman" panose="02020603050405020304" pitchFamily="18" charset="0"/>
                <a:cs typeface="Times New Roman" panose="02020603050405020304" pitchFamily="18" charset="0"/>
              </a:rPr>
              <a:t>Image Steganography - Outputs</a:t>
            </a:r>
            <a:endParaRPr lang="en-IN" sz="2400" b="1" dirty="0"/>
          </a:p>
        </p:txBody>
      </p:sp>
      <p:sp>
        <p:nvSpPr>
          <p:cNvPr id="21" name="TextBox 20">
            <a:extLst>
              <a:ext uri="{FF2B5EF4-FFF2-40B4-BE49-F238E27FC236}">
                <a16:creationId xmlns:a16="http://schemas.microsoft.com/office/drawing/2014/main" id="{F8F64DFB-20F0-A7B0-1B9A-7A5EC6681EA5}"/>
              </a:ext>
            </a:extLst>
          </p:cNvPr>
          <p:cNvSpPr txBox="1"/>
          <p:nvPr/>
        </p:nvSpPr>
        <p:spPr>
          <a:xfrm>
            <a:off x="1236225" y="3244334"/>
            <a:ext cx="4013108" cy="369332"/>
          </a:xfrm>
          <a:prstGeom prst="rect">
            <a:avLst/>
          </a:prstGeom>
          <a:noFill/>
        </p:spPr>
        <p:txBody>
          <a:bodyPr wrap="square" rtlCol="0">
            <a:spAutoFit/>
          </a:bodyPr>
          <a:lstStyle/>
          <a:p>
            <a:pPr marL="0" marR="0" algn="ctr">
              <a:spcBef>
                <a:spcPts val="0"/>
              </a:spcBef>
              <a:spcAft>
                <a:spcPts val="0"/>
              </a:spcAft>
            </a:pPr>
            <a:r>
              <a:rPr lang="en-US" sz="1800" i="1" dirty="0">
                <a:effectLst/>
                <a:latin typeface="Times New Roman" panose="02020603050405020304" pitchFamily="18" charset="0"/>
                <a:ea typeface="SimSun" panose="02010600030101010101" pitchFamily="2" charset="-122"/>
              </a:rPr>
              <a:t>Image Storage – profile and chat images</a:t>
            </a:r>
            <a:endParaRPr lang="en-IN" sz="1800" dirty="0">
              <a:effectLst/>
              <a:latin typeface="Times New Roman" panose="02020603050405020304" pitchFamily="18" charset="0"/>
              <a:ea typeface="SimSun" panose="02010600030101010101" pitchFamily="2" charset="-122"/>
            </a:endParaRPr>
          </a:p>
        </p:txBody>
      </p:sp>
      <p:sp>
        <p:nvSpPr>
          <p:cNvPr id="23" name="TextBox 22">
            <a:extLst>
              <a:ext uri="{FF2B5EF4-FFF2-40B4-BE49-F238E27FC236}">
                <a16:creationId xmlns:a16="http://schemas.microsoft.com/office/drawing/2014/main" id="{27BEDCFE-4C3B-D0CF-B01E-75B4AE861DC6}"/>
              </a:ext>
            </a:extLst>
          </p:cNvPr>
          <p:cNvSpPr txBox="1"/>
          <p:nvPr/>
        </p:nvSpPr>
        <p:spPr>
          <a:xfrm>
            <a:off x="1143644" y="6255657"/>
            <a:ext cx="3777168" cy="369332"/>
          </a:xfrm>
          <a:prstGeom prst="rect">
            <a:avLst/>
          </a:prstGeom>
          <a:noFill/>
        </p:spPr>
        <p:txBody>
          <a:bodyPr wrap="square" rtlCol="0">
            <a:spAutoFit/>
          </a:bodyPr>
          <a:lstStyle/>
          <a:p>
            <a:pPr marL="0" marR="0" algn="ctr">
              <a:spcBef>
                <a:spcPts val="0"/>
              </a:spcBef>
              <a:spcAft>
                <a:spcPts val="0"/>
              </a:spcAft>
            </a:pPr>
            <a:r>
              <a:rPr lang="en-US" sz="1800" i="1" dirty="0">
                <a:effectLst/>
                <a:latin typeface="Times New Roman" panose="02020603050405020304" pitchFamily="18" charset="0"/>
                <a:ea typeface="SimSun" panose="02010600030101010101" pitchFamily="2" charset="-122"/>
              </a:rPr>
              <a:t>Authentication – signed up users</a:t>
            </a:r>
            <a:endParaRPr lang="en-IN" sz="1800" dirty="0">
              <a:effectLst/>
              <a:latin typeface="Times New Roman" panose="02020603050405020304" pitchFamily="18" charset="0"/>
              <a:ea typeface="SimSun" panose="02010600030101010101" pitchFamily="2" charset="-122"/>
            </a:endParaRPr>
          </a:p>
        </p:txBody>
      </p:sp>
      <p:sp>
        <p:nvSpPr>
          <p:cNvPr id="24" name="TextBox 23">
            <a:extLst>
              <a:ext uri="{FF2B5EF4-FFF2-40B4-BE49-F238E27FC236}">
                <a16:creationId xmlns:a16="http://schemas.microsoft.com/office/drawing/2014/main" id="{4AAF0D44-935A-4726-BB58-9E1947D8DE1C}"/>
              </a:ext>
            </a:extLst>
          </p:cNvPr>
          <p:cNvSpPr txBox="1"/>
          <p:nvPr/>
        </p:nvSpPr>
        <p:spPr>
          <a:xfrm>
            <a:off x="6768280" y="2764971"/>
            <a:ext cx="4434602" cy="369332"/>
          </a:xfrm>
          <a:prstGeom prst="rect">
            <a:avLst/>
          </a:prstGeom>
          <a:noFill/>
        </p:spPr>
        <p:txBody>
          <a:bodyPr wrap="square" rtlCol="0">
            <a:spAutoFit/>
          </a:bodyPr>
          <a:lstStyle/>
          <a:p>
            <a:pPr marL="0" marR="0" algn="ctr">
              <a:spcBef>
                <a:spcPts val="0"/>
              </a:spcBef>
              <a:spcAft>
                <a:spcPts val="0"/>
              </a:spcAft>
            </a:pPr>
            <a:r>
              <a:rPr lang="en-US" sz="1800" i="1" dirty="0">
                <a:effectLst/>
                <a:latin typeface="Times New Roman" panose="02020603050405020304" pitchFamily="18" charset="0"/>
                <a:ea typeface="SimSun" panose="02010600030101010101" pitchFamily="2" charset="-122"/>
              </a:rPr>
              <a:t>Chat data stored in database after encryption</a:t>
            </a:r>
            <a:endParaRPr lang="en-IN" sz="1800" dirty="0">
              <a:effectLst/>
              <a:latin typeface="Times New Roman" panose="02020603050405020304" pitchFamily="18" charset="0"/>
              <a:ea typeface="SimSun" panose="02010600030101010101" pitchFamily="2" charset="-122"/>
            </a:endParaRPr>
          </a:p>
        </p:txBody>
      </p:sp>
      <p:sp>
        <p:nvSpPr>
          <p:cNvPr id="25" name="TextBox 24">
            <a:extLst>
              <a:ext uri="{FF2B5EF4-FFF2-40B4-BE49-F238E27FC236}">
                <a16:creationId xmlns:a16="http://schemas.microsoft.com/office/drawing/2014/main" id="{21B61DF2-DA6F-9620-E5F8-CB466D7D2B40}"/>
              </a:ext>
            </a:extLst>
          </p:cNvPr>
          <p:cNvSpPr txBox="1"/>
          <p:nvPr/>
        </p:nvSpPr>
        <p:spPr>
          <a:xfrm>
            <a:off x="6584407" y="6159015"/>
            <a:ext cx="4802349" cy="369332"/>
          </a:xfrm>
          <a:prstGeom prst="rect">
            <a:avLst/>
          </a:prstGeom>
          <a:noFill/>
        </p:spPr>
        <p:txBody>
          <a:bodyPr wrap="square" rtlCol="0">
            <a:spAutoFit/>
          </a:bodyPr>
          <a:lstStyle/>
          <a:p>
            <a:pPr marL="0" marR="0" algn="ctr">
              <a:spcBef>
                <a:spcPts val="0"/>
              </a:spcBef>
              <a:spcAft>
                <a:spcPts val="0"/>
              </a:spcAft>
            </a:pPr>
            <a:r>
              <a:rPr lang="en-US" sz="1800" i="1" dirty="0">
                <a:effectLst/>
                <a:latin typeface="Times New Roman" panose="02020603050405020304" pitchFamily="18" charset="0"/>
                <a:ea typeface="SimSun" panose="02010600030101010101" pitchFamily="2" charset="-122"/>
              </a:rPr>
              <a:t>Profile details stored in database after encryption</a:t>
            </a:r>
            <a:endParaRPr lang="en-IN" sz="1800" dirty="0">
              <a:effectLst/>
              <a:latin typeface="Times New Roman" panose="02020603050405020304" pitchFamily="18" charset="0"/>
              <a:ea typeface="SimSun" panose="02010600030101010101" pitchFamily="2" charset="-122"/>
            </a:endParaRPr>
          </a:p>
        </p:txBody>
      </p:sp>
      <p:sp>
        <p:nvSpPr>
          <p:cNvPr id="2" name="Slide Number Placeholder 1">
            <a:extLst>
              <a:ext uri="{FF2B5EF4-FFF2-40B4-BE49-F238E27FC236}">
                <a16:creationId xmlns:a16="http://schemas.microsoft.com/office/drawing/2014/main" id="{7D702880-D249-7E16-0CB3-54CF281784EC}"/>
              </a:ext>
            </a:extLst>
          </p:cNvPr>
          <p:cNvSpPr>
            <a:spLocks noGrp="1"/>
          </p:cNvSpPr>
          <p:nvPr>
            <p:ph type="sldNum" sz="quarter" idx="12"/>
          </p:nvPr>
        </p:nvSpPr>
        <p:spPr>
          <a:xfrm>
            <a:off x="11606520" y="6480175"/>
            <a:ext cx="551167" cy="377825"/>
          </a:xfrm>
        </p:spPr>
        <p:txBody>
          <a:bodyPr/>
          <a:lstStyle/>
          <a:p>
            <a:fld id="{69E57DC2-970A-4B3E-BB1C-7A09969E49DF}" type="slidenum">
              <a:rPr lang="en-US" smtClean="0"/>
              <a:t>15</a:t>
            </a:fld>
            <a:endParaRPr lang="en-US" dirty="0"/>
          </a:p>
        </p:txBody>
      </p:sp>
    </p:spTree>
    <p:extLst>
      <p:ext uri="{BB962C8B-B14F-4D97-AF65-F5344CB8AC3E}">
        <p14:creationId xmlns:p14="http://schemas.microsoft.com/office/powerpoint/2010/main" val="5246451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3D115-8172-B351-AE31-8684736C3BFD}"/>
              </a:ext>
            </a:extLst>
          </p:cNvPr>
          <p:cNvSpPr>
            <a:spLocks noGrp="1"/>
          </p:cNvSpPr>
          <p:nvPr>
            <p:ph type="title"/>
          </p:nvPr>
        </p:nvSpPr>
        <p:spPr>
          <a:xfrm>
            <a:off x="685801" y="609601"/>
            <a:ext cx="10131425" cy="1054100"/>
          </a:xfrm>
        </p:spPr>
        <p:txBody>
          <a:bodyPr/>
          <a:lstStyle/>
          <a:p>
            <a:r>
              <a:rPr lang="en-US" sz="3600" b="1" dirty="0">
                <a:latin typeface="Times New Roman" panose="02020603050405020304" pitchFamily="18" charset="0"/>
                <a:cs typeface="Times New Roman" panose="02020603050405020304" pitchFamily="18" charset="0"/>
              </a:rPr>
              <a:t>Future Work</a:t>
            </a:r>
            <a:endParaRPr lang="en-IN" b="1" dirty="0"/>
          </a:p>
        </p:txBody>
      </p:sp>
      <p:sp>
        <p:nvSpPr>
          <p:cNvPr id="3" name="Content Placeholder 2">
            <a:extLst>
              <a:ext uri="{FF2B5EF4-FFF2-40B4-BE49-F238E27FC236}">
                <a16:creationId xmlns:a16="http://schemas.microsoft.com/office/drawing/2014/main" id="{F9A1AFBE-F29C-E6A9-57E2-02997EBA68E0}"/>
              </a:ext>
            </a:extLst>
          </p:cNvPr>
          <p:cNvSpPr>
            <a:spLocks noGrp="1"/>
          </p:cNvSpPr>
          <p:nvPr>
            <p:ph idx="1"/>
          </p:nvPr>
        </p:nvSpPr>
        <p:spPr>
          <a:xfrm>
            <a:off x="685801" y="1663701"/>
            <a:ext cx="10909299" cy="4584699"/>
          </a:xfrm>
        </p:spPr>
        <p:txBody>
          <a:bodyPr>
            <a:normAutofit/>
          </a:bodyPr>
          <a:lstStyle/>
          <a:p>
            <a:pPr marL="0" indent="0">
              <a:buNone/>
            </a:pPr>
            <a:r>
              <a:rPr lang="en-US" sz="2000" dirty="0">
                <a:effectLst/>
                <a:latin typeface="Times New Roman" panose="02020603050405020304" pitchFamily="18" charset="0"/>
                <a:ea typeface="SimSun" panose="02010600030101010101" pitchFamily="2" charset="-122"/>
              </a:rPr>
              <a:t>We can make additional functionalities in future for this Secure chat web application. Some of them are:</a:t>
            </a:r>
          </a:p>
          <a:p>
            <a:r>
              <a:rPr lang="en-US" sz="2000" dirty="0">
                <a:effectLst/>
                <a:latin typeface="Times New Roman" panose="02020603050405020304" pitchFamily="18" charset="0"/>
                <a:ea typeface="SimSun" panose="02010600030101010101" pitchFamily="2" charset="-122"/>
              </a:rPr>
              <a:t>Adding voice/ video calling functionality, image editing function, sending messages in different font styles, emojis etc. </a:t>
            </a:r>
          </a:p>
          <a:p>
            <a:r>
              <a:rPr lang="en-US" sz="2000" dirty="0">
                <a:effectLst/>
                <a:latin typeface="Times New Roman" panose="02020603050405020304" pitchFamily="18" charset="0"/>
                <a:ea typeface="SimSun" panose="02010600030101010101" pitchFamily="2" charset="-122"/>
              </a:rPr>
              <a:t>Animation to GUI, allow users to share large size data files with ease. </a:t>
            </a:r>
          </a:p>
          <a:p>
            <a:r>
              <a:rPr lang="en-US" sz="2000" dirty="0">
                <a:effectLst/>
                <a:latin typeface="Times New Roman" panose="02020603050405020304" pitchFamily="18" charset="0"/>
                <a:ea typeface="SimSun" panose="02010600030101010101" pitchFamily="2" charset="-122"/>
              </a:rPr>
              <a:t>Creating groups, Work on Image steganography like adding extra layer of protection to decrypt a message (like giving a QR code to scan the image verify the user and then decrypt the image to get the hidden text).</a:t>
            </a:r>
          </a:p>
          <a:p>
            <a:r>
              <a:rPr lang="en-US" sz="2000" dirty="0">
                <a:effectLst/>
                <a:latin typeface="Times New Roman" panose="02020603050405020304" pitchFamily="18" charset="0"/>
                <a:ea typeface="SimSun" panose="02010600030101010101" pitchFamily="2" charset="-122"/>
              </a:rPr>
              <a:t>Allow access to share multiple images at once. </a:t>
            </a:r>
          </a:p>
          <a:p>
            <a:r>
              <a:rPr lang="en-US" sz="2000" dirty="0">
                <a:effectLst/>
                <a:latin typeface="Times New Roman" panose="02020603050405020304" pitchFamily="18" charset="0"/>
                <a:ea typeface="SimSun" panose="02010600030101010101" pitchFamily="2" charset="-122"/>
              </a:rPr>
              <a:t>Camera access to take instant pictures and send in chat, news feed option to get more access to the world.</a:t>
            </a:r>
            <a:endParaRPr lang="en-IN" sz="2000" dirty="0">
              <a:effectLst/>
              <a:latin typeface="Times New Roman" panose="02020603050405020304" pitchFamily="18" charset="0"/>
              <a:ea typeface="SimSun" panose="02010600030101010101" pitchFamily="2" charset="-122"/>
            </a:endParaRPr>
          </a:p>
        </p:txBody>
      </p:sp>
      <p:sp>
        <p:nvSpPr>
          <p:cNvPr id="4" name="Slide Number Placeholder 3">
            <a:extLst>
              <a:ext uri="{FF2B5EF4-FFF2-40B4-BE49-F238E27FC236}">
                <a16:creationId xmlns:a16="http://schemas.microsoft.com/office/drawing/2014/main" id="{FEFBD51A-7A3B-3BBC-6964-6ACB04C84C6E}"/>
              </a:ext>
            </a:extLst>
          </p:cNvPr>
          <p:cNvSpPr>
            <a:spLocks noGrp="1"/>
          </p:cNvSpPr>
          <p:nvPr>
            <p:ph type="sldNum" sz="quarter" idx="12"/>
          </p:nvPr>
        </p:nvSpPr>
        <p:spPr>
          <a:xfrm>
            <a:off x="11595100" y="6480175"/>
            <a:ext cx="551167" cy="377825"/>
          </a:xfrm>
        </p:spPr>
        <p:txBody>
          <a:bodyPr/>
          <a:lstStyle/>
          <a:p>
            <a:fld id="{69E57DC2-970A-4B3E-BB1C-7A09969E49DF}" type="slidenum">
              <a:rPr lang="en-US" smtClean="0"/>
              <a:t>16</a:t>
            </a:fld>
            <a:endParaRPr lang="en-US" dirty="0"/>
          </a:p>
        </p:txBody>
      </p:sp>
    </p:spTree>
    <p:extLst>
      <p:ext uri="{BB962C8B-B14F-4D97-AF65-F5344CB8AC3E}">
        <p14:creationId xmlns:p14="http://schemas.microsoft.com/office/powerpoint/2010/main" val="586503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D5B4D-F2E4-D9A0-B2B2-6130B2766358}"/>
              </a:ext>
            </a:extLst>
          </p:cNvPr>
          <p:cNvSpPr>
            <a:spLocks noGrp="1"/>
          </p:cNvSpPr>
          <p:nvPr>
            <p:ph type="title"/>
          </p:nvPr>
        </p:nvSpPr>
        <p:spPr/>
        <p:txBody>
          <a:bodyPr/>
          <a:lstStyle/>
          <a:p>
            <a:pPr algn="ctr"/>
            <a:r>
              <a:rPr lang="en-US" sz="3600" b="1" dirty="0">
                <a:latin typeface="Times New Roman" panose="02020603050405020304" pitchFamily="18" charset="0"/>
                <a:cs typeface="Times New Roman" panose="02020603050405020304" pitchFamily="18" charset="0"/>
              </a:rPr>
              <a:t>CONCLUSION</a:t>
            </a:r>
            <a:endParaRPr lang="en-IN" b="1" dirty="0"/>
          </a:p>
        </p:txBody>
      </p:sp>
      <p:sp>
        <p:nvSpPr>
          <p:cNvPr id="3" name="Content Placeholder 2">
            <a:extLst>
              <a:ext uri="{FF2B5EF4-FFF2-40B4-BE49-F238E27FC236}">
                <a16:creationId xmlns:a16="http://schemas.microsoft.com/office/drawing/2014/main" id="{01698C72-095D-A1F9-01C0-16858E5B5FFA}"/>
              </a:ext>
            </a:extLst>
          </p:cNvPr>
          <p:cNvSpPr>
            <a:spLocks noGrp="1"/>
          </p:cNvSpPr>
          <p:nvPr>
            <p:ph idx="1"/>
          </p:nvPr>
        </p:nvSpPr>
        <p:spPr>
          <a:xfrm>
            <a:off x="800100" y="1938867"/>
            <a:ext cx="10706099" cy="4004733"/>
          </a:xfrm>
        </p:spPr>
        <p:txBody>
          <a:bodyPr>
            <a:normAutofit/>
          </a:bodyPr>
          <a:lstStyle/>
          <a:p>
            <a:pPr marL="0" indent="0" algn="ctr">
              <a:buNone/>
            </a:pPr>
            <a:r>
              <a:rPr lang="x-none" sz="2000" spc="-5" dirty="0">
                <a:effectLst/>
                <a:latin typeface="Times New Roman" panose="02020603050405020304" pitchFamily="18" charset="0"/>
                <a:ea typeface="SimSun" panose="02010600030101010101" pitchFamily="2" charset="-122"/>
              </a:rPr>
              <a:t>During the design phase, the project has successfully fulfilled all user requirements and prioritised data integrity and avoidance of redundancies. Team </a:t>
            </a:r>
            <a:r>
              <a:rPr lang="en-IN" sz="2000" spc="-5" dirty="0">
                <a:effectLst/>
                <a:latin typeface="Times New Roman" panose="02020603050405020304" pitchFamily="18" charset="0"/>
                <a:ea typeface="SimSun" panose="02010600030101010101" pitchFamily="2" charset="-122"/>
              </a:rPr>
              <a:t>successfully developed</a:t>
            </a:r>
            <a:r>
              <a:rPr lang="x-none" sz="2000" spc="-5" dirty="0">
                <a:effectLst/>
                <a:latin typeface="Times New Roman" panose="02020603050405020304" pitchFamily="18" charset="0"/>
                <a:ea typeface="SimSun" panose="02010600030101010101" pitchFamily="2" charset="-122"/>
              </a:rPr>
              <a:t> a chat application along with an added feature of Image steganography. The interface is user friendly, with technical details and interactions aimed at making users feel comfortable using the system. A </a:t>
            </a:r>
            <a:r>
              <a:rPr lang="x-none" sz="2000" cap="small" spc="-5" dirty="0">
                <a:effectLst/>
                <a:latin typeface="Times New Roman" panose="02020603050405020304" pitchFamily="18" charset="0"/>
                <a:ea typeface="SimSun" panose="02010600030101010101" pitchFamily="2" charset="-122"/>
              </a:rPr>
              <a:t>demo</a:t>
            </a:r>
            <a:r>
              <a:rPr lang="x-none" sz="2000" spc="-5" dirty="0">
                <a:effectLst/>
                <a:latin typeface="Times New Roman" panose="02020603050405020304" pitchFamily="18" charset="0"/>
                <a:ea typeface="SimSun" panose="02010600030101010101" pitchFamily="2" charset="-122"/>
              </a:rPr>
              <a:t> is provided, although this may not be necessary in view of the user oriented approach. The system is also flexible, which allows for changes to be made without having an impact on the functionality. The app is compatible with any version of the android operating system, making it available to users that have a different level of device capability</a:t>
            </a:r>
            <a:r>
              <a:rPr lang="en-IN" sz="2000" spc="-5" dirty="0">
                <a:effectLst/>
                <a:latin typeface="Times New Roman" panose="02020603050405020304" pitchFamily="18" charset="0"/>
                <a:ea typeface="SimSun" panose="02010600030101010101" pitchFamily="2" charset="-122"/>
              </a:rPr>
              <a:t>. Our main focus was on storage &amp; security. We achieved it by using firebase for our storage, authentication and AES for security of messages on both ends</a:t>
            </a:r>
            <a:r>
              <a:rPr lang="x-none" sz="2000" spc="-5" dirty="0">
                <a:effectLst/>
                <a:latin typeface="Times New Roman" panose="02020603050405020304" pitchFamily="18" charset="0"/>
                <a:ea typeface="SimSun" panose="02010600030101010101" pitchFamily="2" charset="-122"/>
              </a:rPr>
              <a:t>.</a:t>
            </a:r>
            <a:endParaRPr lang="en-IN" sz="2000" dirty="0"/>
          </a:p>
        </p:txBody>
      </p:sp>
      <p:sp>
        <p:nvSpPr>
          <p:cNvPr id="4" name="Slide Number Placeholder 3">
            <a:extLst>
              <a:ext uri="{FF2B5EF4-FFF2-40B4-BE49-F238E27FC236}">
                <a16:creationId xmlns:a16="http://schemas.microsoft.com/office/drawing/2014/main" id="{E51FD6ED-74C0-979E-457B-C6E7B4CED132}"/>
              </a:ext>
            </a:extLst>
          </p:cNvPr>
          <p:cNvSpPr>
            <a:spLocks noGrp="1"/>
          </p:cNvSpPr>
          <p:nvPr>
            <p:ph type="sldNum" sz="quarter" idx="12"/>
          </p:nvPr>
        </p:nvSpPr>
        <p:spPr>
          <a:xfrm>
            <a:off x="11640833" y="6480175"/>
            <a:ext cx="551167" cy="377825"/>
          </a:xfrm>
        </p:spPr>
        <p:txBody>
          <a:bodyPr/>
          <a:lstStyle/>
          <a:p>
            <a:fld id="{69E57DC2-970A-4B3E-BB1C-7A09969E49DF}" type="slidenum">
              <a:rPr lang="en-US" smtClean="0"/>
              <a:t>17</a:t>
            </a:fld>
            <a:endParaRPr lang="en-US" dirty="0"/>
          </a:p>
        </p:txBody>
      </p:sp>
    </p:spTree>
    <p:extLst>
      <p:ext uri="{BB962C8B-B14F-4D97-AF65-F5344CB8AC3E}">
        <p14:creationId xmlns:p14="http://schemas.microsoft.com/office/powerpoint/2010/main" val="6437177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70E5C-6420-5B56-15C5-EE4D76D66AE4}"/>
              </a:ext>
            </a:extLst>
          </p:cNvPr>
          <p:cNvSpPr>
            <a:spLocks noGrp="1"/>
          </p:cNvSpPr>
          <p:nvPr>
            <p:ph type="title"/>
          </p:nvPr>
        </p:nvSpPr>
        <p:spPr>
          <a:xfrm>
            <a:off x="685801" y="317501"/>
            <a:ext cx="10131425" cy="660400"/>
          </a:xfrm>
        </p:spPr>
        <p:txBody>
          <a:bodyPr/>
          <a:lstStyle/>
          <a:p>
            <a:r>
              <a:rPr lang="en-US" sz="3600" b="1" dirty="0">
                <a:latin typeface="Times New Roman" panose="02020603050405020304" pitchFamily="18" charset="0"/>
                <a:cs typeface="Times New Roman" panose="02020603050405020304" pitchFamily="18" charset="0"/>
              </a:rPr>
              <a:t>REFERENCES</a:t>
            </a:r>
            <a:endParaRPr lang="en-IN" b="1" dirty="0"/>
          </a:p>
        </p:txBody>
      </p:sp>
      <p:sp>
        <p:nvSpPr>
          <p:cNvPr id="3" name="Content Placeholder 2">
            <a:extLst>
              <a:ext uri="{FF2B5EF4-FFF2-40B4-BE49-F238E27FC236}">
                <a16:creationId xmlns:a16="http://schemas.microsoft.com/office/drawing/2014/main" id="{6B52CD6F-BDEE-67CD-2921-BB307F65C2FB}"/>
              </a:ext>
            </a:extLst>
          </p:cNvPr>
          <p:cNvSpPr>
            <a:spLocks noGrp="1"/>
          </p:cNvSpPr>
          <p:nvPr>
            <p:ph idx="1"/>
          </p:nvPr>
        </p:nvSpPr>
        <p:spPr>
          <a:xfrm>
            <a:off x="685801" y="977901"/>
            <a:ext cx="10820398" cy="5562598"/>
          </a:xfrm>
        </p:spPr>
        <p:txBody>
          <a:bodyPr/>
          <a:lstStyle/>
          <a:p>
            <a:pPr marL="342900" marR="0" lvl="0" indent="-342900" algn="just">
              <a:spcBef>
                <a:spcPts val="0"/>
              </a:spcBef>
              <a:spcAft>
                <a:spcPts val="0"/>
              </a:spcAft>
              <a:buFont typeface="+mj-lt"/>
              <a:buAutoNum type="arabicPeriod"/>
              <a:tabLst>
                <a:tab pos="457200" algn="l"/>
              </a:tabLst>
            </a:pPr>
            <a:r>
              <a:rPr lang="en-US" sz="1800" i="1" dirty="0">
                <a:effectLst/>
                <a:latin typeface="Times New Roman" panose="02020603050405020304" pitchFamily="18" charset="0"/>
                <a:ea typeface="SimSun" panose="02010600030101010101" pitchFamily="2" charset="-122"/>
              </a:rPr>
              <a:t>Nurhayati, Kastari and F. Fahrianto, "</a:t>
            </a:r>
            <a:r>
              <a:rPr lang="en-US" sz="1800" b="1" i="1" dirty="0">
                <a:effectLst/>
                <a:latin typeface="Times New Roman" panose="02020603050405020304" pitchFamily="18" charset="0"/>
                <a:ea typeface="SimSun" panose="02010600030101010101" pitchFamily="2" charset="-122"/>
              </a:rPr>
              <a:t>End-To-End Encryption on the Instant Messaging Application Based Android using AES Cryptography Algorithm to a Text Message</a:t>
            </a:r>
            <a:r>
              <a:rPr lang="en-US" sz="1800" i="1" dirty="0">
                <a:effectLst/>
                <a:latin typeface="Times New Roman" panose="02020603050405020304" pitchFamily="18" charset="0"/>
                <a:ea typeface="SimSun" panose="02010600030101010101" pitchFamily="2" charset="-122"/>
              </a:rPr>
              <a:t>," 2022 IEEE, 10th International Conference on Cyber and IT Service Management (CITSM), Yogyakarta, Indonesia, 2022, pp. 01-06, </a:t>
            </a:r>
            <a:r>
              <a:rPr lang="en-US" sz="1800" i="1" dirty="0" err="1">
                <a:effectLst/>
                <a:latin typeface="Times New Roman" panose="02020603050405020304" pitchFamily="18" charset="0"/>
                <a:ea typeface="SimSun" panose="02010600030101010101" pitchFamily="2" charset="-122"/>
              </a:rPr>
              <a:t>doi</a:t>
            </a:r>
            <a:r>
              <a:rPr lang="en-US" sz="1800" i="1" dirty="0">
                <a:effectLst/>
                <a:latin typeface="Times New Roman" panose="02020603050405020304" pitchFamily="18" charset="0"/>
                <a:ea typeface="SimSun" panose="02010600030101010101" pitchFamily="2" charset="-122"/>
              </a:rPr>
              <a:t>: 10.1109/CITSM56380.2022.9935963. </a:t>
            </a:r>
            <a:r>
              <a:rPr lang="en-US" sz="1800" i="1" u="sng" dirty="0">
                <a:solidFill>
                  <a:srgbClr val="0563C1"/>
                </a:solidFill>
                <a:effectLst/>
                <a:latin typeface="Times New Roman" panose="02020603050405020304" pitchFamily="18" charset="0"/>
                <a:ea typeface="SimSun" panose="02010600030101010101" pitchFamily="2" charset="-122"/>
                <a:hlinkClick r:id="rId2"/>
              </a:rPr>
              <a:t>e2ee_documentation.pdf</a:t>
            </a:r>
            <a:endParaRPr lang="en-IN" sz="1800" dirty="0">
              <a:effectLst/>
              <a:latin typeface="Times New Roman" panose="02020603050405020304" pitchFamily="18" charset="0"/>
              <a:ea typeface="SimSun" panose="02010600030101010101" pitchFamily="2" charset="-122"/>
            </a:endParaRPr>
          </a:p>
          <a:p>
            <a:pPr marL="342900" marR="0" lvl="0" indent="-342900" algn="just">
              <a:spcBef>
                <a:spcPts val="0"/>
              </a:spcBef>
              <a:spcAft>
                <a:spcPts val="0"/>
              </a:spcAft>
              <a:buFont typeface="+mj-lt"/>
              <a:buAutoNum type="arabicPeriod"/>
              <a:tabLst>
                <a:tab pos="457200" algn="l"/>
              </a:tabLst>
            </a:pPr>
            <a:r>
              <a:rPr lang="en-US" sz="1800" i="1" dirty="0" err="1">
                <a:effectLst/>
                <a:latin typeface="Times New Roman" panose="02020603050405020304" pitchFamily="18" charset="0"/>
                <a:ea typeface="SimSun" panose="02010600030101010101" pitchFamily="2" charset="-122"/>
              </a:rPr>
              <a:t>Neogi</a:t>
            </a:r>
            <a:r>
              <a:rPr lang="en-US" sz="1800" i="1" dirty="0">
                <a:effectLst/>
                <a:latin typeface="Times New Roman" panose="02020603050405020304" pitchFamily="18" charset="0"/>
                <a:ea typeface="SimSun" panose="02010600030101010101" pitchFamily="2" charset="-122"/>
              </a:rPr>
              <a:t>, Pinaki Prasad Guha. "</a:t>
            </a:r>
            <a:r>
              <a:rPr lang="en-US" sz="1800" b="1" i="1" dirty="0">
                <a:effectLst/>
                <a:latin typeface="Times New Roman" panose="02020603050405020304" pitchFamily="18" charset="0"/>
                <a:ea typeface="SimSun" panose="02010600030101010101" pitchFamily="2" charset="-122"/>
              </a:rPr>
              <a:t>A Dive into WhatsApp's End-to-End Encryption.</a:t>
            </a:r>
            <a:r>
              <a:rPr lang="en-US" sz="1800" i="1" dirty="0">
                <a:effectLst/>
                <a:latin typeface="Times New Roman" panose="02020603050405020304" pitchFamily="18" charset="0"/>
                <a:ea typeface="SimSun" panose="02010600030101010101" pitchFamily="2" charset="-122"/>
              </a:rPr>
              <a:t>" </a:t>
            </a:r>
            <a:r>
              <a:rPr lang="en-US" sz="1800" i="1" dirty="0" err="1">
                <a:effectLst/>
                <a:latin typeface="Times New Roman" panose="02020603050405020304" pitchFamily="18" charset="0"/>
                <a:ea typeface="SimSun" panose="02010600030101010101" pitchFamily="2" charset="-122"/>
              </a:rPr>
              <a:t>arXiv</a:t>
            </a:r>
            <a:r>
              <a:rPr lang="en-US" sz="1800" i="1" dirty="0">
                <a:effectLst/>
                <a:latin typeface="Times New Roman" panose="02020603050405020304" pitchFamily="18" charset="0"/>
                <a:ea typeface="SimSun" panose="02010600030101010101" pitchFamily="2" charset="-122"/>
              </a:rPr>
              <a:t> preprint arXiv:2209.11198 (2022). </a:t>
            </a:r>
            <a:r>
              <a:rPr lang="en-US" sz="1800" i="1" u="sng" dirty="0">
                <a:solidFill>
                  <a:srgbClr val="0563C1"/>
                </a:solidFill>
                <a:effectLst/>
                <a:latin typeface="Times New Roman" panose="02020603050405020304" pitchFamily="18" charset="0"/>
                <a:ea typeface="SimSun" panose="02010600030101010101" pitchFamily="2" charset="-122"/>
                <a:hlinkClick r:id="rId3"/>
              </a:rPr>
              <a:t>WhatsApp’s E2EE.pdf (arxiv.org)</a:t>
            </a:r>
            <a:endParaRPr lang="en-IN" sz="1800" dirty="0">
              <a:effectLst/>
              <a:latin typeface="Times New Roman" panose="02020603050405020304" pitchFamily="18" charset="0"/>
              <a:ea typeface="SimSun" panose="02010600030101010101" pitchFamily="2" charset="-122"/>
            </a:endParaRPr>
          </a:p>
          <a:p>
            <a:pPr marL="342900" marR="0" lvl="0" indent="-342900" algn="just">
              <a:spcBef>
                <a:spcPts val="0"/>
              </a:spcBef>
              <a:spcAft>
                <a:spcPts val="0"/>
              </a:spcAft>
              <a:buFont typeface="+mj-lt"/>
              <a:buAutoNum type="arabicPeriod"/>
              <a:tabLst>
                <a:tab pos="457200" algn="l"/>
              </a:tabLst>
            </a:pPr>
            <a:r>
              <a:rPr lang="en-US" sz="1800" i="1" dirty="0">
                <a:effectLst/>
                <a:latin typeface="Times New Roman" panose="02020603050405020304" pitchFamily="18" charset="0"/>
                <a:ea typeface="SimSun" panose="02010600030101010101" pitchFamily="2" charset="-122"/>
              </a:rPr>
              <a:t>Williamson, J. a. (2021). </a:t>
            </a:r>
            <a:r>
              <a:rPr lang="en-US" sz="1800" b="1" i="1" dirty="0">
                <a:effectLst/>
                <a:latin typeface="Times New Roman" panose="02020603050405020304" pitchFamily="18" charset="0"/>
                <a:ea typeface="SimSun" panose="02010600030101010101" pitchFamily="2" charset="-122"/>
              </a:rPr>
              <a:t>The Role of Multi-factor Authentication for Modern Day Security. </a:t>
            </a:r>
            <a:r>
              <a:rPr lang="en-US" sz="1800" i="1" dirty="0">
                <a:effectLst/>
                <a:latin typeface="Times New Roman" panose="02020603050405020304" pitchFamily="18" charset="0"/>
                <a:ea typeface="SimSun" panose="02010600030101010101" pitchFamily="2" charset="-122"/>
              </a:rPr>
              <a:t>Semiconductor Science and Information Devices, 03(01). Retrieved from </a:t>
            </a:r>
            <a:r>
              <a:rPr lang="en-US" sz="1800" i="1" u="sng" dirty="0">
                <a:solidFill>
                  <a:srgbClr val="0563C1"/>
                </a:solidFill>
                <a:effectLst/>
                <a:latin typeface="Times New Roman" panose="02020603050405020304" pitchFamily="18" charset="0"/>
                <a:ea typeface="SimSun" panose="02010600030101010101" pitchFamily="2" charset="-122"/>
                <a:hlinkClick r:id="rId4"/>
              </a:rPr>
              <a:t>Multifactor_authentication.pdf (researchgate.net)</a:t>
            </a:r>
            <a:endParaRPr lang="en-IN" sz="1800" dirty="0">
              <a:effectLst/>
              <a:latin typeface="Times New Roman" panose="02020603050405020304" pitchFamily="18" charset="0"/>
              <a:ea typeface="SimSun" panose="02010600030101010101" pitchFamily="2" charset="-122"/>
            </a:endParaRPr>
          </a:p>
          <a:p>
            <a:pPr marL="342900" marR="0" lvl="0" indent="-342900" algn="just">
              <a:spcBef>
                <a:spcPts val="0"/>
              </a:spcBef>
              <a:spcAft>
                <a:spcPts val="0"/>
              </a:spcAft>
              <a:buFont typeface="+mj-lt"/>
              <a:buAutoNum type="arabicPeriod"/>
              <a:tabLst>
                <a:tab pos="457200" algn="l"/>
              </a:tabLst>
            </a:pPr>
            <a:r>
              <a:rPr lang="en-US" sz="1800" i="1" dirty="0" err="1">
                <a:effectLst/>
                <a:latin typeface="Times New Roman" panose="02020603050405020304" pitchFamily="18" charset="0"/>
                <a:ea typeface="SimSun" panose="02010600030101010101" pitchFamily="2" charset="-122"/>
              </a:rPr>
              <a:t>Maliheh</a:t>
            </a:r>
            <a:r>
              <a:rPr lang="en-US" sz="1800" i="1" dirty="0">
                <a:effectLst/>
                <a:latin typeface="Times New Roman" panose="02020603050405020304" pitchFamily="18" charset="0"/>
                <a:ea typeface="SimSun" panose="02010600030101010101" pitchFamily="2" charset="-122"/>
              </a:rPr>
              <a:t> </a:t>
            </a:r>
            <a:r>
              <a:rPr lang="en-US" sz="1800" i="1" dirty="0" err="1">
                <a:effectLst/>
                <a:latin typeface="Times New Roman" panose="02020603050405020304" pitchFamily="18" charset="0"/>
                <a:ea typeface="SimSun" panose="02010600030101010101" pitchFamily="2" charset="-122"/>
              </a:rPr>
              <a:t>Shirvanian</a:t>
            </a:r>
            <a:r>
              <a:rPr lang="en-US" sz="1800" i="1" dirty="0">
                <a:effectLst/>
                <a:latin typeface="Times New Roman" panose="02020603050405020304" pitchFamily="18" charset="0"/>
                <a:ea typeface="SimSun" panose="02010600030101010101" pitchFamily="2" charset="-122"/>
              </a:rPr>
              <a:t> and Shashank Agrawal. 2021. </a:t>
            </a:r>
            <a:r>
              <a:rPr lang="en-US" sz="1800" b="1" i="1" dirty="0">
                <a:effectLst/>
                <a:latin typeface="Times New Roman" panose="02020603050405020304" pitchFamily="18" charset="0"/>
                <a:ea typeface="SimSun" panose="02010600030101010101" pitchFamily="2" charset="-122"/>
              </a:rPr>
              <a:t>2D-2FA: A New Dimension in Two-Factor Authentication</a:t>
            </a:r>
            <a:r>
              <a:rPr lang="en-US" sz="1800" i="1" dirty="0">
                <a:effectLst/>
                <a:latin typeface="Times New Roman" panose="02020603050405020304" pitchFamily="18" charset="0"/>
                <a:ea typeface="SimSun" panose="02010600030101010101" pitchFamily="2" charset="-122"/>
              </a:rPr>
              <a:t>. In Proceedings of the 37th Annual Computer Security Applications Conference (ACSAC '21). Association for Computing Machinery, New York, NY, USA, 482–496. Doi: </a:t>
            </a:r>
            <a:r>
              <a:rPr lang="en-US" sz="1800" i="1" u="sng" dirty="0">
                <a:solidFill>
                  <a:srgbClr val="0563C1"/>
                </a:solidFill>
                <a:effectLst/>
                <a:latin typeface="Times New Roman" panose="02020603050405020304" pitchFamily="18" charset="0"/>
                <a:ea typeface="SimSun" panose="02010600030101010101" pitchFamily="2" charset="-122"/>
                <a:hlinkClick r:id="rId5"/>
              </a:rPr>
              <a:t>https://doi.org/10.1145/3485832.3485910 2FA_ACM_documentation.pdf</a:t>
            </a:r>
            <a:endParaRPr lang="en-IN" sz="1800" dirty="0">
              <a:effectLst/>
              <a:latin typeface="Times New Roman" panose="02020603050405020304" pitchFamily="18" charset="0"/>
              <a:ea typeface="SimSun" panose="02010600030101010101" pitchFamily="2" charset="-122"/>
            </a:endParaRPr>
          </a:p>
          <a:p>
            <a:pPr marL="342900" marR="0" lvl="0" indent="-342900" algn="just">
              <a:spcBef>
                <a:spcPts val="0"/>
              </a:spcBef>
              <a:spcAft>
                <a:spcPts val="0"/>
              </a:spcAft>
              <a:buFont typeface="+mj-lt"/>
              <a:buAutoNum type="arabicPeriod"/>
              <a:tabLst>
                <a:tab pos="457200" algn="l"/>
              </a:tabLst>
            </a:pPr>
            <a:r>
              <a:rPr lang="en-US" sz="1800" i="1" dirty="0">
                <a:effectLst/>
                <a:latin typeface="Times New Roman" panose="02020603050405020304" pitchFamily="18" charset="0"/>
                <a:ea typeface="SimSun" panose="02010600030101010101" pitchFamily="2" charset="-122"/>
              </a:rPr>
              <a:t>N. Subramanian, O. </a:t>
            </a:r>
            <a:r>
              <a:rPr lang="en-US" sz="1800" i="1" dirty="0" err="1">
                <a:effectLst/>
                <a:latin typeface="Times New Roman" panose="02020603050405020304" pitchFamily="18" charset="0"/>
                <a:ea typeface="SimSun" panose="02010600030101010101" pitchFamily="2" charset="-122"/>
              </a:rPr>
              <a:t>Elharrouss</a:t>
            </a:r>
            <a:r>
              <a:rPr lang="en-US" sz="1800" i="1" dirty="0">
                <a:effectLst/>
                <a:latin typeface="Times New Roman" panose="02020603050405020304" pitchFamily="18" charset="0"/>
                <a:ea typeface="SimSun" panose="02010600030101010101" pitchFamily="2" charset="-122"/>
              </a:rPr>
              <a:t>, S. Al-</a:t>
            </a:r>
            <a:r>
              <a:rPr lang="en-US" sz="1800" i="1" dirty="0" err="1">
                <a:effectLst/>
                <a:latin typeface="Times New Roman" panose="02020603050405020304" pitchFamily="18" charset="0"/>
                <a:ea typeface="SimSun" panose="02010600030101010101" pitchFamily="2" charset="-122"/>
              </a:rPr>
              <a:t>Maadeed</a:t>
            </a:r>
            <a:r>
              <a:rPr lang="en-US" sz="1800" i="1" dirty="0">
                <a:effectLst/>
                <a:latin typeface="Times New Roman" panose="02020603050405020304" pitchFamily="18" charset="0"/>
                <a:ea typeface="SimSun" panose="02010600030101010101" pitchFamily="2" charset="-122"/>
              </a:rPr>
              <a:t> and A. </a:t>
            </a:r>
            <a:r>
              <a:rPr lang="en-US" sz="1800" i="1" dirty="0" err="1">
                <a:effectLst/>
                <a:latin typeface="Times New Roman" panose="02020603050405020304" pitchFamily="18" charset="0"/>
                <a:ea typeface="SimSun" panose="02010600030101010101" pitchFamily="2" charset="-122"/>
              </a:rPr>
              <a:t>Bouridane</a:t>
            </a:r>
            <a:r>
              <a:rPr lang="en-US" sz="1800" i="1" dirty="0">
                <a:effectLst/>
                <a:latin typeface="Times New Roman" panose="02020603050405020304" pitchFamily="18" charset="0"/>
                <a:ea typeface="SimSun" panose="02010600030101010101" pitchFamily="2" charset="-122"/>
              </a:rPr>
              <a:t>, "</a:t>
            </a:r>
            <a:r>
              <a:rPr lang="en-US" sz="1800" b="1" i="1" dirty="0">
                <a:effectLst/>
                <a:latin typeface="Times New Roman" panose="02020603050405020304" pitchFamily="18" charset="0"/>
                <a:ea typeface="SimSun" panose="02010600030101010101" pitchFamily="2" charset="-122"/>
              </a:rPr>
              <a:t>Image Steganography: A Review of the Recent Advances</a:t>
            </a:r>
            <a:r>
              <a:rPr lang="en-US" sz="1800" i="1" dirty="0">
                <a:effectLst/>
                <a:latin typeface="Times New Roman" panose="02020603050405020304" pitchFamily="18" charset="0"/>
                <a:ea typeface="SimSun" panose="02010600030101010101" pitchFamily="2" charset="-122"/>
              </a:rPr>
              <a:t>," in IEEE Access, vol. 9, pp. 23409-23423, 2021, </a:t>
            </a:r>
            <a:r>
              <a:rPr lang="en-US" sz="1800" i="1" dirty="0" err="1">
                <a:effectLst/>
                <a:latin typeface="Times New Roman" panose="02020603050405020304" pitchFamily="18" charset="0"/>
                <a:ea typeface="SimSun" panose="02010600030101010101" pitchFamily="2" charset="-122"/>
              </a:rPr>
              <a:t>doi</a:t>
            </a:r>
            <a:r>
              <a:rPr lang="en-US" sz="1800" i="1" dirty="0">
                <a:effectLst/>
                <a:latin typeface="Times New Roman" panose="02020603050405020304" pitchFamily="18" charset="0"/>
                <a:ea typeface="SimSun" panose="02010600030101010101" pitchFamily="2" charset="-122"/>
              </a:rPr>
              <a:t>: 10.1109/ACCESS.2021.3053998. </a:t>
            </a:r>
            <a:r>
              <a:rPr lang="en-US" sz="1800" i="1" u="sng" dirty="0" err="1">
                <a:solidFill>
                  <a:srgbClr val="0563C1"/>
                </a:solidFill>
                <a:effectLst/>
                <a:latin typeface="Times New Roman" panose="02020603050405020304" pitchFamily="18" charset="0"/>
                <a:ea typeface="SimSun" panose="02010600030101010101" pitchFamily="2" charset="-122"/>
                <a:hlinkClick r:id="rId6"/>
              </a:rPr>
              <a:t>Image_steganography_IEE</a:t>
            </a:r>
            <a:endParaRPr lang="en-IN" sz="1800" dirty="0">
              <a:effectLst/>
              <a:latin typeface="Times New Roman" panose="02020603050405020304" pitchFamily="18" charset="0"/>
              <a:ea typeface="SimSun" panose="02010600030101010101" pitchFamily="2" charset="-122"/>
            </a:endParaRPr>
          </a:p>
          <a:p>
            <a:pPr marL="342900" marR="0" lvl="0" indent="-342900" algn="just">
              <a:spcBef>
                <a:spcPts val="0"/>
              </a:spcBef>
              <a:spcAft>
                <a:spcPts val="0"/>
              </a:spcAft>
              <a:buFont typeface="+mj-lt"/>
              <a:buAutoNum type="arabicPeriod"/>
              <a:tabLst>
                <a:tab pos="457200" algn="l"/>
              </a:tabLst>
            </a:pPr>
            <a:r>
              <a:rPr lang="en-US" sz="1800" i="1" dirty="0">
                <a:effectLst/>
                <a:latin typeface="Times New Roman" panose="02020603050405020304" pitchFamily="18" charset="0"/>
                <a:ea typeface="SimSun" panose="02010600030101010101" pitchFamily="2" charset="-122"/>
              </a:rPr>
              <a:t>P. Chandani and M. Sharma, "</a:t>
            </a:r>
            <a:r>
              <a:rPr lang="en-US" sz="1800" b="1" i="1" dirty="0">
                <a:effectLst/>
                <a:latin typeface="Times New Roman" panose="02020603050405020304" pitchFamily="18" charset="0"/>
                <a:ea typeface="SimSun" panose="02010600030101010101" pitchFamily="2" charset="-122"/>
              </a:rPr>
              <a:t>Secure Data Transmission using Cryptography for Internet of Things and Sensor Networks Applications</a:t>
            </a:r>
            <a:r>
              <a:rPr lang="en-US" sz="1800" i="1" dirty="0">
                <a:effectLst/>
                <a:latin typeface="Times New Roman" panose="02020603050405020304" pitchFamily="18" charset="0"/>
                <a:ea typeface="SimSun" panose="02010600030101010101" pitchFamily="2" charset="-122"/>
              </a:rPr>
              <a:t>," 2023 2nd International Conference for Innovation in Technology (INOCON), Bangalore, India, 2023, pp. 1-7, </a:t>
            </a:r>
            <a:r>
              <a:rPr lang="en-US" sz="1800" i="1" dirty="0" err="1">
                <a:effectLst/>
                <a:latin typeface="Times New Roman" panose="02020603050405020304" pitchFamily="18" charset="0"/>
                <a:ea typeface="SimSun" panose="02010600030101010101" pitchFamily="2" charset="-122"/>
              </a:rPr>
              <a:t>doi</a:t>
            </a:r>
            <a:r>
              <a:rPr lang="en-US" sz="1800" i="1" dirty="0">
                <a:effectLst/>
                <a:latin typeface="Times New Roman" panose="02020603050405020304" pitchFamily="18" charset="0"/>
                <a:ea typeface="SimSun" panose="02010600030101010101" pitchFamily="2" charset="-122"/>
              </a:rPr>
              <a:t>: 10.1109/INOCON57975.2023.10101069.  </a:t>
            </a:r>
            <a:r>
              <a:rPr lang="en-US" sz="1800" i="1" u="sng" dirty="0">
                <a:solidFill>
                  <a:srgbClr val="0563C1"/>
                </a:solidFill>
                <a:effectLst/>
                <a:latin typeface="Times New Roman" panose="02020603050405020304" pitchFamily="18" charset="0"/>
                <a:ea typeface="SimSun" panose="02010600030101010101" pitchFamily="2" charset="-122"/>
                <a:hlinkClick r:id="rId7"/>
              </a:rPr>
              <a:t>Secure Data transmission</a:t>
            </a:r>
            <a:endParaRPr lang="en-IN" sz="1800" dirty="0">
              <a:effectLst/>
              <a:latin typeface="Times New Roman" panose="02020603050405020304" pitchFamily="18" charset="0"/>
              <a:ea typeface="SimSun" panose="02010600030101010101" pitchFamily="2" charset="-122"/>
            </a:endParaRPr>
          </a:p>
          <a:p>
            <a:endParaRPr lang="en-IN" dirty="0"/>
          </a:p>
        </p:txBody>
      </p:sp>
      <p:sp>
        <p:nvSpPr>
          <p:cNvPr id="4" name="Slide Number Placeholder 3">
            <a:extLst>
              <a:ext uri="{FF2B5EF4-FFF2-40B4-BE49-F238E27FC236}">
                <a16:creationId xmlns:a16="http://schemas.microsoft.com/office/drawing/2014/main" id="{8FEB34D7-3C63-33DD-E4D0-C4F83DA3E31F}"/>
              </a:ext>
            </a:extLst>
          </p:cNvPr>
          <p:cNvSpPr>
            <a:spLocks noGrp="1"/>
          </p:cNvSpPr>
          <p:nvPr>
            <p:ph type="sldNum" sz="quarter" idx="12"/>
          </p:nvPr>
        </p:nvSpPr>
        <p:spPr>
          <a:xfrm>
            <a:off x="11640833" y="6480175"/>
            <a:ext cx="551167" cy="377825"/>
          </a:xfrm>
        </p:spPr>
        <p:txBody>
          <a:bodyPr/>
          <a:lstStyle/>
          <a:p>
            <a:fld id="{69E57DC2-970A-4B3E-BB1C-7A09969E49DF}" type="slidenum">
              <a:rPr lang="en-US" smtClean="0"/>
              <a:t>18</a:t>
            </a:fld>
            <a:endParaRPr lang="en-US" dirty="0"/>
          </a:p>
        </p:txBody>
      </p:sp>
    </p:spTree>
    <p:extLst>
      <p:ext uri="{BB962C8B-B14F-4D97-AF65-F5344CB8AC3E}">
        <p14:creationId xmlns:p14="http://schemas.microsoft.com/office/powerpoint/2010/main" val="8582203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BCB7C-A6FC-4118-9027-468ECFDE6455}"/>
              </a:ext>
            </a:extLst>
          </p:cNvPr>
          <p:cNvSpPr>
            <a:spLocks noGrp="1"/>
          </p:cNvSpPr>
          <p:nvPr>
            <p:ph type="ctrTitle"/>
          </p:nvPr>
        </p:nvSpPr>
        <p:spPr>
          <a:xfrm>
            <a:off x="5637475" y="4055165"/>
            <a:ext cx="5522650" cy="940166"/>
          </a:xfrm>
        </p:spPr>
        <p:txBody>
          <a:bodyPr>
            <a:normAutofit/>
          </a:bodyPr>
          <a:lstStyle/>
          <a:p>
            <a:r>
              <a:rPr lang="en-US" b="1" dirty="0">
                <a:latin typeface="Times New Roman" panose="02020603050405020304" pitchFamily="18" charset="0"/>
                <a:cs typeface="Times New Roman" panose="02020603050405020304" pitchFamily="18" charset="0"/>
              </a:rPr>
              <a:t>Thank You..!</a:t>
            </a:r>
          </a:p>
        </p:txBody>
      </p:sp>
      <p:sp>
        <p:nvSpPr>
          <p:cNvPr id="3" name="Subtitle 2">
            <a:extLst>
              <a:ext uri="{FF2B5EF4-FFF2-40B4-BE49-F238E27FC236}">
                <a16:creationId xmlns:a16="http://schemas.microsoft.com/office/drawing/2014/main" id="{4B64FA72-B055-4AE3-A6FD-8071BD687CBE}"/>
              </a:ext>
            </a:extLst>
          </p:cNvPr>
          <p:cNvSpPr>
            <a:spLocks noGrp="1"/>
          </p:cNvSpPr>
          <p:nvPr>
            <p:ph type="subTitle" idx="1"/>
          </p:nvPr>
        </p:nvSpPr>
        <p:spPr>
          <a:xfrm>
            <a:off x="8555603" y="5082796"/>
            <a:ext cx="2604522" cy="1405467"/>
          </a:xfrm>
        </p:spPr>
        <p:txBody>
          <a:bodyPr>
            <a:normAutofit fontScale="92500" lnSpcReduction="20000"/>
          </a:bodyPr>
          <a:lstStyle/>
          <a:p>
            <a:r>
              <a:rPr lang="en-US" sz="1900" b="1" u="sng" cap="none" spc="300" dirty="0">
                <a:latin typeface="Times New Roman" panose="02020603050405020304" pitchFamily="18" charset="0"/>
                <a:cs typeface="Times New Roman" panose="02020603050405020304" pitchFamily="18" charset="0"/>
              </a:rPr>
              <a:t>GROUP – 8</a:t>
            </a:r>
          </a:p>
          <a:p>
            <a:r>
              <a:rPr lang="en-US" i="1" cap="none" dirty="0">
                <a:latin typeface="Times New Roman" panose="02020603050405020304" pitchFamily="18" charset="0"/>
                <a:cs typeface="Times New Roman" panose="02020603050405020304" pitchFamily="18" charset="0"/>
                <a:hlinkClick r:id="rId3"/>
              </a:rPr>
              <a:t>pkatha@kent.edu</a:t>
            </a:r>
            <a:endParaRPr lang="en-US" i="1" cap="none" dirty="0">
              <a:latin typeface="Times New Roman" panose="02020603050405020304" pitchFamily="18" charset="0"/>
              <a:cs typeface="Times New Roman" panose="02020603050405020304" pitchFamily="18" charset="0"/>
            </a:endParaRPr>
          </a:p>
          <a:p>
            <a:r>
              <a:rPr lang="en-US" i="1" cap="none" dirty="0">
                <a:latin typeface="Times New Roman" panose="02020603050405020304" pitchFamily="18" charset="0"/>
                <a:cs typeface="Times New Roman" panose="02020603050405020304" pitchFamily="18" charset="0"/>
                <a:hlinkClick r:id="rId4"/>
              </a:rPr>
              <a:t>msutapal@kent.edu</a:t>
            </a:r>
            <a:endParaRPr lang="en-US" i="1" cap="none" dirty="0">
              <a:latin typeface="Times New Roman" panose="02020603050405020304" pitchFamily="18" charset="0"/>
              <a:cs typeface="Times New Roman" panose="02020603050405020304" pitchFamily="18" charset="0"/>
            </a:endParaRPr>
          </a:p>
          <a:p>
            <a:r>
              <a:rPr lang="en-US" i="1" cap="none" dirty="0">
                <a:latin typeface="Times New Roman" panose="02020603050405020304" pitchFamily="18" charset="0"/>
                <a:cs typeface="Times New Roman" panose="02020603050405020304" pitchFamily="18" charset="0"/>
                <a:hlinkClick r:id="rId5"/>
              </a:rPr>
              <a:t>vdurgesa@kent.edu</a:t>
            </a:r>
            <a:endParaRPr lang="en-US" i="1" cap="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399308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01772-AC9E-4B1F-A984-8A715BDE71F1}"/>
              </a:ext>
            </a:extLst>
          </p:cNvPr>
          <p:cNvSpPr>
            <a:spLocks noGrp="1"/>
          </p:cNvSpPr>
          <p:nvPr>
            <p:ph type="title"/>
          </p:nvPr>
        </p:nvSpPr>
        <p:spPr>
          <a:xfrm>
            <a:off x="1320801" y="287420"/>
            <a:ext cx="10131425" cy="593558"/>
          </a:xfrm>
        </p:spPr>
        <p:txBody>
          <a:bodyPr>
            <a:normAutofit/>
          </a:bodyPr>
          <a:lstStyle/>
          <a:p>
            <a:r>
              <a:rPr lang="en-US" sz="2800" b="1" spc="600" dirty="0">
                <a:ln w="28575">
                  <a:noFill/>
                  <a:prstDash val="solid"/>
                </a:ln>
                <a:latin typeface="Times New Roman" panose="02020603050405020304" pitchFamily="18" charset="0"/>
                <a:cs typeface="Times New Roman" panose="02020603050405020304" pitchFamily="18" charset="0"/>
              </a:rPr>
              <a:t>CONTENTS</a:t>
            </a:r>
            <a:endParaRPr lang="en-IN" sz="2400" dirty="0"/>
          </a:p>
        </p:txBody>
      </p:sp>
      <p:sp>
        <p:nvSpPr>
          <p:cNvPr id="3" name="Content Placeholder 2">
            <a:extLst>
              <a:ext uri="{FF2B5EF4-FFF2-40B4-BE49-F238E27FC236}">
                <a16:creationId xmlns:a16="http://schemas.microsoft.com/office/drawing/2014/main" id="{7AC6A540-740A-59FB-11A9-161817222570}"/>
              </a:ext>
            </a:extLst>
          </p:cNvPr>
          <p:cNvSpPr>
            <a:spLocks noGrp="1"/>
          </p:cNvSpPr>
          <p:nvPr>
            <p:ph idx="1"/>
          </p:nvPr>
        </p:nvSpPr>
        <p:spPr>
          <a:xfrm>
            <a:off x="1320800" y="908482"/>
            <a:ext cx="8449733" cy="5654841"/>
          </a:xfrm>
        </p:spPr>
        <p:txBody>
          <a:bodyPr>
            <a:normAutofit/>
          </a:bodyPr>
          <a:lstStyle/>
          <a:p>
            <a:pPr algn="l">
              <a:lnSpc>
                <a:spcPct val="100000"/>
              </a:lnSpc>
              <a:buClr>
                <a:schemeClr val="accent6"/>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Abstract</a:t>
            </a:r>
          </a:p>
          <a:p>
            <a:pPr algn="l">
              <a:lnSpc>
                <a:spcPct val="100000"/>
              </a:lnSpc>
              <a:buClr>
                <a:schemeClr val="accent6"/>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Literature Review</a:t>
            </a:r>
          </a:p>
          <a:p>
            <a:pPr>
              <a:buClr>
                <a:schemeClr val="accent6"/>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Architecture &amp; Use Case Diagram</a:t>
            </a:r>
          </a:p>
          <a:p>
            <a:pPr>
              <a:buClr>
                <a:schemeClr val="accent6"/>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Implementation – A Focus on Security &amp; Storage</a:t>
            </a:r>
          </a:p>
          <a:p>
            <a:pPr>
              <a:buClr>
                <a:schemeClr val="accent6"/>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End to Encryption, AES – Algorithm &amp; Image Steganography</a:t>
            </a:r>
          </a:p>
          <a:p>
            <a:pPr algn="l">
              <a:lnSpc>
                <a:spcPct val="100000"/>
              </a:lnSpc>
              <a:buClr>
                <a:schemeClr val="accent6"/>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Technologies Used</a:t>
            </a:r>
          </a:p>
          <a:p>
            <a:pPr algn="l">
              <a:lnSpc>
                <a:spcPct val="100000"/>
              </a:lnSpc>
              <a:buClr>
                <a:schemeClr val="accent6"/>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Challenges &amp; Limitations</a:t>
            </a:r>
          </a:p>
          <a:p>
            <a:pPr algn="l">
              <a:lnSpc>
                <a:spcPct val="100000"/>
              </a:lnSpc>
              <a:buClr>
                <a:schemeClr val="accent6"/>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Outputs</a:t>
            </a:r>
          </a:p>
          <a:p>
            <a:pPr algn="l">
              <a:lnSpc>
                <a:spcPct val="100000"/>
              </a:lnSpc>
              <a:buClr>
                <a:schemeClr val="accent6"/>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Future Work</a:t>
            </a:r>
          </a:p>
          <a:p>
            <a:pPr algn="l">
              <a:lnSpc>
                <a:spcPct val="100000"/>
              </a:lnSpc>
              <a:buClr>
                <a:schemeClr val="accent6"/>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Conclusion</a:t>
            </a:r>
          </a:p>
          <a:p>
            <a:pPr algn="l">
              <a:lnSpc>
                <a:spcPct val="100000"/>
              </a:lnSpc>
              <a:buClr>
                <a:schemeClr val="accent6"/>
              </a:buClr>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Reference</a:t>
            </a:r>
          </a:p>
        </p:txBody>
      </p:sp>
      <p:sp>
        <p:nvSpPr>
          <p:cNvPr id="4" name="Slide Number Placeholder 3">
            <a:extLst>
              <a:ext uri="{FF2B5EF4-FFF2-40B4-BE49-F238E27FC236}">
                <a16:creationId xmlns:a16="http://schemas.microsoft.com/office/drawing/2014/main" id="{5AE75734-BFC3-8E45-C0BA-5572B72305EE}"/>
              </a:ext>
            </a:extLst>
          </p:cNvPr>
          <p:cNvSpPr>
            <a:spLocks noGrp="1"/>
          </p:cNvSpPr>
          <p:nvPr>
            <p:ph type="sldNum" sz="quarter" idx="12"/>
          </p:nvPr>
        </p:nvSpPr>
        <p:spPr>
          <a:xfrm>
            <a:off x="11640833" y="6480175"/>
            <a:ext cx="551167" cy="377825"/>
          </a:xfrm>
        </p:spPr>
        <p:txBody>
          <a:bodyPr/>
          <a:lstStyle/>
          <a:p>
            <a:fld id="{69E57DC2-970A-4B3E-BB1C-7A09969E49DF}" type="slidenum">
              <a:rPr lang="en-US" smtClean="0"/>
              <a:t>2</a:t>
            </a:fld>
            <a:endParaRPr lang="en-US" dirty="0"/>
          </a:p>
        </p:txBody>
      </p:sp>
    </p:spTree>
    <p:extLst>
      <p:ext uri="{BB962C8B-B14F-4D97-AF65-F5344CB8AC3E}">
        <p14:creationId xmlns:p14="http://schemas.microsoft.com/office/powerpoint/2010/main" val="37348730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D4853-0BB6-6121-4DE5-D203C30BDE71}"/>
              </a:ext>
            </a:extLst>
          </p:cNvPr>
          <p:cNvSpPr>
            <a:spLocks noGrp="1"/>
          </p:cNvSpPr>
          <p:nvPr>
            <p:ph type="title"/>
          </p:nvPr>
        </p:nvSpPr>
        <p:spPr>
          <a:xfrm>
            <a:off x="1030287" y="321128"/>
            <a:ext cx="10131425" cy="576943"/>
          </a:xfrm>
        </p:spPr>
        <p:txBody>
          <a:bodyPr>
            <a:normAutofit/>
          </a:bodyPr>
          <a:lstStyle/>
          <a:p>
            <a:pPr algn="ctr">
              <a:lnSpc>
                <a:spcPct val="100000"/>
              </a:lnSpc>
              <a:buClr>
                <a:schemeClr val="accent6"/>
              </a:buClr>
            </a:pPr>
            <a:r>
              <a:rPr lang="en-US" sz="2800" b="1" dirty="0">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AAEA617C-44C7-B545-1064-AC169B4B79C5}"/>
              </a:ext>
            </a:extLst>
          </p:cNvPr>
          <p:cNvSpPr>
            <a:spLocks noGrp="1"/>
          </p:cNvSpPr>
          <p:nvPr>
            <p:ph idx="1"/>
          </p:nvPr>
        </p:nvSpPr>
        <p:spPr>
          <a:xfrm>
            <a:off x="524934" y="1083733"/>
            <a:ext cx="11176000" cy="5281991"/>
          </a:xfrm>
        </p:spPr>
        <p:txBody>
          <a:bodyPr>
            <a:normAutofit/>
          </a:bodyPr>
          <a:lstStyle/>
          <a:p>
            <a:pPr marL="0" indent="0" algn="ctr">
              <a:buNone/>
            </a:pPr>
            <a:r>
              <a:rPr lang="en-US" sz="2000" i="1" dirty="0">
                <a:latin typeface="Times New Roman" panose="02020603050405020304" pitchFamily="18" charset="0"/>
                <a:cs typeface="Times New Roman" panose="02020603050405020304" pitchFamily="18" charset="0"/>
              </a:rPr>
              <a:t>Secure Chat is an innovative approach to communication, focusing heavily on storage, security and integration with image scanning. Our team has focused on developing a product that will stand out in the market, rather than creating another typical chat application. We've started by prioritizing the creation of a Clean and User-friendly Interface. We have effectively used Angular, JS, and Firebase to achieve this objective, drawing inspiration from a variety of existing applications. They all work on their own, and we've been trying to combine them to get a Web Secure Chat application. </a:t>
            </a:r>
          </a:p>
          <a:p>
            <a:pPr marL="0" indent="0" algn="ctr">
              <a:buNone/>
            </a:pPr>
            <a:r>
              <a:rPr lang="en-US" sz="2000" i="1" dirty="0">
                <a:latin typeface="Times New Roman" panose="02020603050405020304" pitchFamily="18" charset="0"/>
                <a:cs typeface="Times New Roman" panose="02020603050405020304" pitchFamily="18" charset="0"/>
              </a:rPr>
              <a:t>The image steganography function is one of the best features in this project which stands out from other features, it provides a new way to hide text from easy and plain pictures. It is a best way to secretly send messages to your friend or colleague in an image.</a:t>
            </a:r>
          </a:p>
          <a:p>
            <a:pPr marL="0" indent="0" algn="ctr">
              <a:buNone/>
            </a:pPr>
            <a:r>
              <a:rPr lang="en-IN" sz="2000" b="1" i="1" dirty="0">
                <a:solidFill>
                  <a:srgbClr val="D3EBF9"/>
                </a:solidFill>
                <a:latin typeface="Times New Roman" panose="02020603050405020304" pitchFamily="18" charset="0"/>
                <a:ea typeface="Calibri" pitchFamily="34"/>
                <a:cs typeface="Times New Roman" panose="02020603050405020304" pitchFamily="18" charset="0"/>
              </a:rPr>
              <a:t>This project aims to develop a comprehensive end-to-end encryption framework for messaging web applications. It will incorporate features such as End-to-End encryption, and AES cryptography algorithm to ensure security and efficiency. Furthermore, the project will enhance security by integrating Image Steganography to share confidential messages securely.</a:t>
            </a:r>
            <a:endParaRPr lang="en-US" sz="2000" b="1" dirty="0">
              <a:solidFill>
                <a:srgbClr val="D3EBF9"/>
              </a:solidFill>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A3138EC0-659E-ECC3-3E04-F2D9C482B4D0}"/>
              </a:ext>
            </a:extLst>
          </p:cNvPr>
          <p:cNvSpPr>
            <a:spLocks noGrp="1"/>
          </p:cNvSpPr>
          <p:nvPr>
            <p:ph type="sldNum" sz="quarter" idx="12"/>
          </p:nvPr>
        </p:nvSpPr>
        <p:spPr>
          <a:xfrm>
            <a:off x="11640833" y="6480175"/>
            <a:ext cx="551167" cy="377825"/>
          </a:xfrm>
        </p:spPr>
        <p:txBody>
          <a:bodyPr/>
          <a:lstStyle/>
          <a:p>
            <a:fld id="{69E57DC2-970A-4B3E-BB1C-7A09969E49DF}" type="slidenum">
              <a:rPr lang="en-US" smtClean="0"/>
              <a:t>3</a:t>
            </a:fld>
            <a:endParaRPr lang="en-US" dirty="0"/>
          </a:p>
        </p:txBody>
      </p:sp>
    </p:spTree>
    <p:extLst>
      <p:ext uri="{BB962C8B-B14F-4D97-AF65-F5344CB8AC3E}">
        <p14:creationId xmlns:p14="http://schemas.microsoft.com/office/powerpoint/2010/main" val="1014740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D4853-0BB6-6121-4DE5-D203C30BDE71}"/>
              </a:ext>
            </a:extLst>
          </p:cNvPr>
          <p:cNvSpPr>
            <a:spLocks noGrp="1"/>
          </p:cNvSpPr>
          <p:nvPr>
            <p:ph type="title"/>
          </p:nvPr>
        </p:nvSpPr>
        <p:spPr>
          <a:xfrm>
            <a:off x="1030287" y="321128"/>
            <a:ext cx="10131425" cy="576943"/>
          </a:xfrm>
        </p:spPr>
        <p:txBody>
          <a:bodyPr>
            <a:normAutofit/>
          </a:bodyPr>
          <a:lstStyle/>
          <a:p>
            <a:pPr algn="ctr">
              <a:lnSpc>
                <a:spcPct val="100000"/>
              </a:lnSpc>
              <a:buClr>
                <a:schemeClr val="accent6"/>
              </a:buClr>
            </a:pPr>
            <a:r>
              <a:rPr lang="en-US" sz="2800" b="1" dirty="0">
                <a:latin typeface="Times New Roman" panose="02020603050405020304" pitchFamily="18" charset="0"/>
                <a:cs typeface="Times New Roman" panose="02020603050405020304" pitchFamily="18" charset="0"/>
              </a:rPr>
              <a:t>Literature Review</a:t>
            </a:r>
          </a:p>
        </p:txBody>
      </p:sp>
      <p:sp>
        <p:nvSpPr>
          <p:cNvPr id="3" name="Content Placeholder 2">
            <a:extLst>
              <a:ext uri="{FF2B5EF4-FFF2-40B4-BE49-F238E27FC236}">
                <a16:creationId xmlns:a16="http://schemas.microsoft.com/office/drawing/2014/main" id="{AAEA617C-44C7-B545-1064-AC169B4B79C5}"/>
              </a:ext>
            </a:extLst>
          </p:cNvPr>
          <p:cNvSpPr>
            <a:spLocks noGrp="1"/>
          </p:cNvSpPr>
          <p:nvPr>
            <p:ph idx="1"/>
          </p:nvPr>
        </p:nvSpPr>
        <p:spPr>
          <a:xfrm>
            <a:off x="694267" y="1185333"/>
            <a:ext cx="10888133" cy="5351539"/>
          </a:xfrm>
        </p:spPr>
        <p:txBody>
          <a:bodyPr>
            <a:normAutofit/>
          </a:bodyPr>
          <a:lstStyle/>
          <a:p>
            <a:pPr marL="0" indent="0" algn="ctr">
              <a:buNone/>
            </a:pPr>
            <a:r>
              <a:rPr lang="en-US" sz="2000" i="1" dirty="0">
                <a:latin typeface="Times New Roman" panose="02020603050405020304" pitchFamily="18" charset="0"/>
                <a:cs typeface="Times New Roman" panose="02020603050405020304" pitchFamily="18" charset="0"/>
              </a:rPr>
              <a:t> A significant focus has been given to improving digital communications security in recent years. Nurhayati, Kastari and F. Fahrianto (2022) explored the implementation of end-to-end encryption (E2EE) on Android-based instant messaging applications using the AES cryptography algorithm, stating that "their study demonstrated the effectiveness of E2EE in securing text messages" (Nurhayati et al., 2022).</a:t>
            </a:r>
          </a:p>
          <a:p>
            <a:pPr marL="0" indent="0" algn="ctr">
              <a:buNone/>
            </a:pPr>
            <a:r>
              <a:rPr lang="en-US" sz="2000" i="1" dirty="0">
                <a:latin typeface="Times New Roman" panose="02020603050405020304" pitchFamily="18" charset="0"/>
                <a:cs typeface="Times New Roman" panose="02020603050405020304" pitchFamily="18" charset="0"/>
              </a:rPr>
              <a:t> Similarly, </a:t>
            </a:r>
            <a:r>
              <a:rPr lang="en-US" sz="2000" i="1" dirty="0" err="1">
                <a:latin typeface="Times New Roman" panose="02020603050405020304" pitchFamily="18" charset="0"/>
                <a:cs typeface="Times New Roman" panose="02020603050405020304" pitchFamily="18" charset="0"/>
              </a:rPr>
              <a:t>Neogi’s</a:t>
            </a:r>
            <a:r>
              <a:rPr lang="en-US" sz="2000" i="1" dirty="0">
                <a:latin typeface="Times New Roman" panose="02020603050405020304" pitchFamily="18" charset="0"/>
                <a:cs typeface="Times New Roman" panose="02020603050405020304" pitchFamily="18" charset="0"/>
              </a:rPr>
              <a:t> (2022) investigation of the E2EE system in WhatsApp revealed details on its functioning and implications for security. Beyond encryption, Williamson (2021) discussed the importance of multi-factor authentication (MFA) in modern security systems, highlighting its role in enhancing protection against unauthorized access. </a:t>
            </a:r>
            <a:r>
              <a:rPr lang="en-US" sz="2000" i="1" dirty="0" err="1">
                <a:latin typeface="Times New Roman" panose="02020603050405020304" pitchFamily="18" charset="0"/>
                <a:cs typeface="Times New Roman" panose="02020603050405020304" pitchFamily="18" charset="0"/>
              </a:rPr>
              <a:t>Shirvanian</a:t>
            </a:r>
            <a:r>
              <a:rPr lang="en-US" sz="2000" i="1" dirty="0">
                <a:latin typeface="Times New Roman" panose="02020603050405020304" pitchFamily="18" charset="0"/>
                <a:cs typeface="Times New Roman" panose="02020603050405020304" pitchFamily="18" charset="0"/>
              </a:rPr>
              <a:t> and Agrawal (2021), the creators of 2D-2FA, a novel approach to two factor authentication, have renewed this concept.</a:t>
            </a:r>
          </a:p>
          <a:p>
            <a:pPr marL="0" indent="0" algn="ctr">
              <a:buNone/>
            </a:pPr>
            <a:r>
              <a:rPr lang="en-US" sz="2000" i="1" dirty="0">
                <a:latin typeface="Times New Roman" panose="02020603050405020304" pitchFamily="18" charset="0"/>
                <a:cs typeface="Times New Roman" panose="02020603050405020304" pitchFamily="18" charset="0"/>
              </a:rPr>
              <a:t> Meanwhile, Subramanian et al. (2021) reviewed recent advances in image steganography, emphasizing its role as an additional layer of security. Finally, Chandani and Sharma (2023) proposed cryptographic solutions for ensuring data integrity and confidentiality which addressed the need to secure transmission of information in Internet of Things (IoT) or sensor networks. These studies are a collective contribution to the efforts being made in order to enhance safety of communication and data transmission.</a:t>
            </a:r>
            <a:endParaRPr lang="en-IN" sz="2000" i="1"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277D193C-9E93-2299-5FE8-F5D41079FC87}"/>
              </a:ext>
            </a:extLst>
          </p:cNvPr>
          <p:cNvSpPr>
            <a:spLocks noGrp="1"/>
          </p:cNvSpPr>
          <p:nvPr>
            <p:ph type="sldNum" sz="quarter" idx="12"/>
          </p:nvPr>
        </p:nvSpPr>
        <p:spPr>
          <a:xfrm>
            <a:off x="11640833" y="6480175"/>
            <a:ext cx="551167" cy="377825"/>
          </a:xfrm>
        </p:spPr>
        <p:txBody>
          <a:bodyPr/>
          <a:lstStyle/>
          <a:p>
            <a:fld id="{69E57DC2-970A-4B3E-BB1C-7A09969E49DF}" type="slidenum">
              <a:rPr lang="en-US" smtClean="0"/>
              <a:t>4</a:t>
            </a:fld>
            <a:endParaRPr lang="en-US" dirty="0"/>
          </a:p>
        </p:txBody>
      </p:sp>
    </p:spTree>
    <p:extLst>
      <p:ext uri="{BB962C8B-B14F-4D97-AF65-F5344CB8AC3E}">
        <p14:creationId xmlns:p14="http://schemas.microsoft.com/office/powerpoint/2010/main" val="34428850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9C1B5-124D-ACD8-A4C9-4C2BD6AD84F8}"/>
              </a:ext>
            </a:extLst>
          </p:cNvPr>
          <p:cNvSpPr>
            <a:spLocks noGrp="1"/>
          </p:cNvSpPr>
          <p:nvPr>
            <p:ph type="title"/>
          </p:nvPr>
        </p:nvSpPr>
        <p:spPr>
          <a:xfrm>
            <a:off x="685801" y="609601"/>
            <a:ext cx="10131425" cy="620486"/>
          </a:xfrm>
        </p:spPr>
        <p:txBody>
          <a:bodyPr>
            <a:normAutofit/>
          </a:bodyPr>
          <a:lstStyle/>
          <a:p>
            <a:pPr algn="ctr"/>
            <a:r>
              <a:rPr lang="en-US" sz="2800" b="1" dirty="0">
                <a:latin typeface="Times New Roman" panose="02020603050405020304" pitchFamily="18" charset="0"/>
                <a:cs typeface="Times New Roman" panose="02020603050405020304" pitchFamily="18" charset="0"/>
              </a:rPr>
              <a:t>Architecture</a:t>
            </a:r>
            <a:endParaRPr lang="en-IN" sz="2800" b="1" dirty="0"/>
          </a:p>
        </p:txBody>
      </p:sp>
      <p:pic>
        <p:nvPicPr>
          <p:cNvPr id="7" name="Content Placeholder 6">
            <a:extLst>
              <a:ext uri="{FF2B5EF4-FFF2-40B4-BE49-F238E27FC236}">
                <a16:creationId xmlns:a16="http://schemas.microsoft.com/office/drawing/2014/main" id="{C8631DDF-71FE-1360-C244-4DE8D43CEB21}"/>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809584" y="1444929"/>
            <a:ext cx="4014139" cy="4250266"/>
          </a:xfrm>
          <a:prstGeom prst="rect">
            <a:avLst/>
          </a:prstGeom>
        </p:spPr>
      </p:pic>
      <p:sp>
        <p:nvSpPr>
          <p:cNvPr id="8" name="TextBox 7">
            <a:extLst>
              <a:ext uri="{FF2B5EF4-FFF2-40B4-BE49-F238E27FC236}">
                <a16:creationId xmlns:a16="http://schemas.microsoft.com/office/drawing/2014/main" id="{25CEEFAD-2FE7-DB6F-80CB-02DF63132439}"/>
              </a:ext>
            </a:extLst>
          </p:cNvPr>
          <p:cNvSpPr txBox="1"/>
          <p:nvPr/>
        </p:nvSpPr>
        <p:spPr>
          <a:xfrm>
            <a:off x="1514454" y="5989598"/>
            <a:ext cx="4403701" cy="369332"/>
          </a:xfrm>
          <a:prstGeom prst="rect">
            <a:avLst/>
          </a:prstGeom>
          <a:noFill/>
        </p:spPr>
        <p:txBody>
          <a:bodyPr wrap="square" rtlCol="0">
            <a:spAutoFit/>
          </a:bodyPr>
          <a:lstStyle/>
          <a:p>
            <a:pPr algn="ctr"/>
            <a:r>
              <a:rPr lang="en-IN" i="1" dirty="0">
                <a:latin typeface="Times New Roman" panose="02020603050405020304" pitchFamily="18" charset="0"/>
                <a:cs typeface="Times New Roman" panose="02020603050405020304" pitchFamily="18" charset="0"/>
              </a:rPr>
              <a:t>Sample Chat Application Architecture</a:t>
            </a:r>
          </a:p>
        </p:txBody>
      </p:sp>
      <p:sp>
        <p:nvSpPr>
          <p:cNvPr id="9" name="TextBox 8">
            <a:extLst>
              <a:ext uri="{FF2B5EF4-FFF2-40B4-BE49-F238E27FC236}">
                <a16:creationId xmlns:a16="http://schemas.microsoft.com/office/drawing/2014/main" id="{FAC35635-D820-0DA6-8084-AA1AAD13F3A8}"/>
              </a:ext>
            </a:extLst>
          </p:cNvPr>
          <p:cNvSpPr txBox="1"/>
          <p:nvPr/>
        </p:nvSpPr>
        <p:spPr>
          <a:xfrm>
            <a:off x="7809585" y="5896001"/>
            <a:ext cx="4014139" cy="369332"/>
          </a:xfrm>
          <a:prstGeom prst="rect">
            <a:avLst/>
          </a:prstGeom>
          <a:noFill/>
        </p:spPr>
        <p:txBody>
          <a:bodyPr wrap="square" rtlCol="0">
            <a:spAutoFit/>
          </a:bodyPr>
          <a:lstStyle/>
          <a:p>
            <a:pPr algn="ctr"/>
            <a:r>
              <a:rPr lang="en-IN" i="1" dirty="0">
                <a:latin typeface="Times New Roman" panose="02020603050405020304" pitchFamily="18" charset="0"/>
                <a:cs typeface="Times New Roman" panose="02020603050405020304" pitchFamily="18" charset="0"/>
              </a:rPr>
              <a:t>Image Steganography Architecture</a:t>
            </a:r>
          </a:p>
        </p:txBody>
      </p:sp>
      <p:pic>
        <p:nvPicPr>
          <p:cNvPr id="5" name="Content Placeholder 4">
            <a:extLst>
              <a:ext uri="{FF2B5EF4-FFF2-40B4-BE49-F238E27FC236}">
                <a16:creationId xmlns:a16="http://schemas.microsoft.com/office/drawing/2014/main" id="{2AF43418-9D10-1851-04E6-44FAD0E29FF0}"/>
              </a:ext>
            </a:extLst>
          </p:cNvPr>
          <p:cNvPicPr>
            <a:picLocks noGrp="1" noChangeAspect="1"/>
          </p:cNvPicPr>
          <p:nvPr>
            <p:ph sz="half" idx="1"/>
          </p:nvPr>
        </p:nvPicPr>
        <p:blipFill>
          <a:blip r:embed="rId3"/>
          <a:stretch>
            <a:fillRect/>
          </a:stretch>
        </p:blipFill>
        <p:spPr>
          <a:xfrm>
            <a:off x="368275" y="1641513"/>
            <a:ext cx="7145621" cy="4149686"/>
          </a:xfrm>
          <a:prstGeom prst="rect">
            <a:avLst/>
          </a:prstGeom>
        </p:spPr>
      </p:pic>
      <p:sp>
        <p:nvSpPr>
          <p:cNvPr id="10" name="Slide Number Placeholder 9">
            <a:extLst>
              <a:ext uri="{FF2B5EF4-FFF2-40B4-BE49-F238E27FC236}">
                <a16:creationId xmlns:a16="http://schemas.microsoft.com/office/drawing/2014/main" id="{5F0761BD-EFFF-80E9-202C-2207699A8B57}"/>
              </a:ext>
            </a:extLst>
          </p:cNvPr>
          <p:cNvSpPr>
            <a:spLocks noGrp="1"/>
          </p:cNvSpPr>
          <p:nvPr>
            <p:ph type="sldNum" sz="quarter" idx="12"/>
          </p:nvPr>
        </p:nvSpPr>
        <p:spPr>
          <a:xfrm>
            <a:off x="11640833" y="6480175"/>
            <a:ext cx="551167" cy="377825"/>
          </a:xfrm>
        </p:spPr>
        <p:txBody>
          <a:bodyPr/>
          <a:lstStyle/>
          <a:p>
            <a:fld id="{69E57DC2-970A-4B3E-BB1C-7A09969E49DF}" type="slidenum">
              <a:rPr lang="en-US" smtClean="0"/>
              <a:t>5</a:t>
            </a:fld>
            <a:endParaRPr lang="en-US" dirty="0"/>
          </a:p>
        </p:txBody>
      </p:sp>
    </p:spTree>
    <p:extLst>
      <p:ext uri="{BB962C8B-B14F-4D97-AF65-F5344CB8AC3E}">
        <p14:creationId xmlns:p14="http://schemas.microsoft.com/office/powerpoint/2010/main" val="19801501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93BAF3-B4F5-4795-65B5-53AD25D6D891}"/>
              </a:ext>
            </a:extLst>
          </p:cNvPr>
          <p:cNvSpPr>
            <a:spLocks noGrp="1"/>
          </p:cNvSpPr>
          <p:nvPr>
            <p:ph type="title"/>
          </p:nvPr>
        </p:nvSpPr>
        <p:spPr>
          <a:xfrm>
            <a:off x="1030287" y="209138"/>
            <a:ext cx="10131425" cy="666448"/>
          </a:xfrm>
        </p:spPr>
        <p:txBody>
          <a:bodyPr>
            <a:normAutofit/>
          </a:bodyPr>
          <a:lstStyle/>
          <a:p>
            <a:pPr algn="ctr"/>
            <a:r>
              <a:rPr lang="en-US" sz="2800" b="1" dirty="0">
                <a:latin typeface="Times New Roman" panose="02020603050405020304" pitchFamily="18" charset="0"/>
                <a:cs typeface="Times New Roman" panose="02020603050405020304" pitchFamily="18" charset="0"/>
              </a:rPr>
              <a:t>Use Case Diagrams</a:t>
            </a:r>
            <a:endParaRPr lang="en-IN" sz="2800" b="1" dirty="0"/>
          </a:p>
        </p:txBody>
      </p:sp>
      <p:pic>
        <p:nvPicPr>
          <p:cNvPr id="3" name="Content Placeholder 2">
            <a:extLst>
              <a:ext uri="{FF2B5EF4-FFF2-40B4-BE49-F238E27FC236}">
                <a16:creationId xmlns:a16="http://schemas.microsoft.com/office/drawing/2014/main" id="{DEDB4866-04A3-B6BD-8819-19DFBDBA2FFE}"/>
              </a:ext>
            </a:extLst>
          </p:cNvPr>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397935" y="1058333"/>
            <a:ext cx="4995863" cy="2282373"/>
          </a:xfrm>
          <a:prstGeom prst="rect">
            <a:avLst/>
          </a:prstGeom>
        </p:spPr>
      </p:pic>
      <p:pic>
        <p:nvPicPr>
          <p:cNvPr id="7" name="Picture 6">
            <a:extLst>
              <a:ext uri="{FF2B5EF4-FFF2-40B4-BE49-F238E27FC236}">
                <a16:creationId xmlns:a16="http://schemas.microsoft.com/office/drawing/2014/main" id="{DD00D9C0-3F90-C0AC-F3F9-7EEEE3FAC1A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895785" y="1480291"/>
            <a:ext cx="3633575" cy="3897417"/>
          </a:xfrm>
          <a:prstGeom prst="rect">
            <a:avLst/>
          </a:prstGeom>
        </p:spPr>
      </p:pic>
      <p:sp>
        <p:nvSpPr>
          <p:cNvPr id="8" name="TextBox 7">
            <a:extLst>
              <a:ext uri="{FF2B5EF4-FFF2-40B4-BE49-F238E27FC236}">
                <a16:creationId xmlns:a16="http://schemas.microsoft.com/office/drawing/2014/main" id="{E19614F0-C74D-DF80-1C3B-755A94FAFB8C}"/>
              </a:ext>
            </a:extLst>
          </p:cNvPr>
          <p:cNvSpPr txBox="1"/>
          <p:nvPr/>
        </p:nvSpPr>
        <p:spPr>
          <a:xfrm>
            <a:off x="1007282" y="3340706"/>
            <a:ext cx="3777168" cy="369332"/>
          </a:xfrm>
          <a:prstGeom prst="rect">
            <a:avLst/>
          </a:prstGeom>
          <a:noFill/>
        </p:spPr>
        <p:txBody>
          <a:bodyPr wrap="square" rtlCol="0">
            <a:spAutoFit/>
          </a:bodyPr>
          <a:lstStyle/>
          <a:p>
            <a:pPr marL="0" marR="0" algn="ctr">
              <a:spcBef>
                <a:spcPts val="0"/>
              </a:spcBef>
              <a:spcAft>
                <a:spcPts val="0"/>
              </a:spcAft>
            </a:pPr>
            <a:r>
              <a:rPr lang="x-none" sz="1800" i="1" dirty="0">
                <a:effectLst/>
                <a:latin typeface="Times New Roman" panose="02020603050405020304" pitchFamily="18" charset="0"/>
                <a:ea typeface="SimSun" panose="02010600030101010101" pitchFamily="2" charset="-122"/>
              </a:rPr>
              <a:t>End to End Encryption</a:t>
            </a:r>
            <a:endParaRPr lang="en-IN" sz="1800" dirty="0">
              <a:effectLst/>
              <a:latin typeface="Times New Roman" panose="02020603050405020304" pitchFamily="18" charset="0"/>
              <a:ea typeface="SimSun" panose="02010600030101010101" pitchFamily="2" charset="-122"/>
            </a:endParaRPr>
          </a:p>
        </p:txBody>
      </p:sp>
      <p:sp>
        <p:nvSpPr>
          <p:cNvPr id="9" name="TextBox 8">
            <a:extLst>
              <a:ext uri="{FF2B5EF4-FFF2-40B4-BE49-F238E27FC236}">
                <a16:creationId xmlns:a16="http://schemas.microsoft.com/office/drawing/2014/main" id="{7E49F6B9-5652-9BCD-52A1-571F1C6E6A68}"/>
              </a:ext>
            </a:extLst>
          </p:cNvPr>
          <p:cNvSpPr txBox="1"/>
          <p:nvPr/>
        </p:nvSpPr>
        <p:spPr>
          <a:xfrm>
            <a:off x="667683" y="6358433"/>
            <a:ext cx="4456366" cy="369332"/>
          </a:xfrm>
          <a:prstGeom prst="rect">
            <a:avLst/>
          </a:prstGeom>
          <a:noFill/>
        </p:spPr>
        <p:txBody>
          <a:bodyPr wrap="square" rtlCol="0">
            <a:spAutoFit/>
          </a:bodyPr>
          <a:lstStyle/>
          <a:p>
            <a:pPr marL="0" marR="0" algn="ctr">
              <a:spcBef>
                <a:spcPts val="0"/>
              </a:spcBef>
              <a:spcAft>
                <a:spcPts val="0"/>
              </a:spcAft>
            </a:pPr>
            <a:r>
              <a:rPr lang="x-none" sz="1800" i="1" dirty="0">
                <a:effectLst/>
                <a:latin typeface="Times New Roman" panose="02020603050405020304" pitchFamily="18" charset="0"/>
                <a:ea typeface="SimSun" panose="02010600030101010101" pitchFamily="2" charset="-122"/>
              </a:rPr>
              <a:t>Different component connection to database</a:t>
            </a:r>
            <a:endParaRPr lang="en-IN" sz="1800" dirty="0">
              <a:effectLst/>
              <a:latin typeface="Times New Roman" panose="02020603050405020304" pitchFamily="18" charset="0"/>
              <a:ea typeface="SimSun" panose="02010600030101010101" pitchFamily="2" charset="-122"/>
            </a:endParaRPr>
          </a:p>
        </p:txBody>
      </p:sp>
      <p:sp>
        <p:nvSpPr>
          <p:cNvPr id="11" name="TextBox 10">
            <a:extLst>
              <a:ext uri="{FF2B5EF4-FFF2-40B4-BE49-F238E27FC236}">
                <a16:creationId xmlns:a16="http://schemas.microsoft.com/office/drawing/2014/main" id="{692DDAB1-D0F5-DB1A-4B6A-869CA504925C}"/>
              </a:ext>
            </a:extLst>
          </p:cNvPr>
          <p:cNvSpPr txBox="1"/>
          <p:nvPr/>
        </p:nvSpPr>
        <p:spPr>
          <a:xfrm>
            <a:off x="5842000" y="5430334"/>
            <a:ext cx="6096000" cy="369332"/>
          </a:xfrm>
          <a:prstGeom prst="rect">
            <a:avLst/>
          </a:prstGeom>
          <a:noFill/>
        </p:spPr>
        <p:txBody>
          <a:bodyPr wrap="square">
            <a:spAutoFit/>
          </a:bodyPr>
          <a:lstStyle/>
          <a:p>
            <a:pPr marL="0" marR="0" algn="ctr">
              <a:spcBef>
                <a:spcPts val="0"/>
              </a:spcBef>
              <a:spcAft>
                <a:spcPts val="0"/>
              </a:spcAft>
            </a:pPr>
            <a:r>
              <a:rPr lang="en-IN" sz="1800" i="1" dirty="0">
                <a:effectLst/>
                <a:latin typeface="Times New Roman" panose="02020603050405020304" pitchFamily="18" charset="0"/>
                <a:ea typeface="SimSun" panose="02010600030101010101" pitchFamily="2" charset="-122"/>
              </a:rPr>
              <a:t>Authentication flow</a:t>
            </a:r>
            <a:endParaRPr lang="en-IN" sz="1800" dirty="0">
              <a:effectLst/>
              <a:latin typeface="Times New Roman" panose="02020603050405020304" pitchFamily="18" charset="0"/>
              <a:ea typeface="SimSun" panose="02010600030101010101" pitchFamily="2" charset="-122"/>
            </a:endParaRPr>
          </a:p>
        </p:txBody>
      </p:sp>
      <p:pic>
        <p:nvPicPr>
          <p:cNvPr id="4" name="Picture 3">
            <a:extLst>
              <a:ext uri="{FF2B5EF4-FFF2-40B4-BE49-F238E27FC236}">
                <a16:creationId xmlns:a16="http://schemas.microsoft.com/office/drawing/2014/main" id="{48729CB7-8151-3160-E82E-473909D76262}"/>
              </a:ext>
            </a:extLst>
          </p:cNvPr>
          <p:cNvPicPr>
            <a:picLocks noChangeAspect="1"/>
          </p:cNvPicPr>
          <p:nvPr/>
        </p:nvPicPr>
        <p:blipFill>
          <a:blip r:embed="rId4"/>
          <a:stretch>
            <a:fillRect/>
          </a:stretch>
        </p:blipFill>
        <p:spPr>
          <a:xfrm>
            <a:off x="329706" y="3934908"/>
            <a:ext cx="5132319" cy="2423525"/>
          </a:xfrm>
          <a:prstGeom prst="rect">
            <a:avLst/>
          </a:prstGeom>
        </p:spPr>
      </p:pic>
      <p:sp>
        <p:nvSpPr>
          <p:cNvPr id="12" name="Slide Number Placeholder 11">
            <a:extLst>
              <a:ext uri="{FF2B5EF4-FFF2-40B4-BE49-F238E27FC236}">
                <a16:creationId xmlns:a16="http://schemas.microsoft.com/office/drawing/2014/main" id="{C486CB6F-939F-B602-713D-62D3EF72BE02}"/>
              </a:ext>
            </a:extLst>
          </p:cNvPr>
          <p:cNvSpPr>
            <a:spLocks noGrp="1"/>
          </p:cNvSpPr>
          <p:nvPr>
            <p:ph type="sldNum" sz="quarter" idx="12"/>
          </p:nvPr>
        </p:nvSpPr>
        <p:spPr>
          <a:xfrm>
            <a:off x="11598446" y="6480175"/>
            <a:ext cx="551167" cy="377825"/>
          </a:xfrm>
        </p:spPr>
        <p:txBody>
          <a:bodyPr/>
          <a:lstStyle/>
          <a:p>
            <a:fld id="{69E57DC2-970A-4B3E-BB1C-7A09969E49DF}" type="slidenum">
              <a:rPr lang="en-US" smtClean="0"/>
              <a:t>6</a:t>
            </a:fld>
            <a:endParaRPr lang="en-US" dirty="0"/>
          </a:p>
        </p:txBody>
      </p:sp>
    </p:spTree>
    <p:extLst>
      <p:ext uri="{BB962C8B-B14F-4D97-AF65-F5344CB8AC3E}">
        <p14:creationId xmlns:p14="http://schemas.microsoft.com/office/powerpoint/2010/main" val="1448826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1401F-4059-8456-0E3C-4BC1B8696B4E}"/>
              </a:ext>
            </a:extLst>
          </p:cNvPr>
          <p:cNvSpPr>
            <a:spLocks noGrp="1"/>
          </p:cNvSpPr>
          <p:nvPr>
            <p:ph type="title"/>
          </p:nvPr>
        </p:nvSpPr>
        <p:spPr>
          <a:xfrm>
            <a:off x="656167" y="141817"/>
            <a:ext cx="10879666" cy="605366"/>
          </a:xfrm>
        </p:spPr>
        <p:txBody>
          <a:bodyPr>
            <a:normAutofit/>
          </a:bodyPr>
          <a:lstStyle/>
          <a:p>
            <a:pPr algn="ctr"/>
            <a:r>
              <a:rPr lang="en-US" sz="2800" b="1" dirty="0">
                <a:latin typeface="Times New Roman" panose="02020603050405020304" pitchFamily="18" charset="0"/>
                <a:cs typeface="Times New Roman" panose="02020603050405020304" pitchFamily="18" charset="0"/>
              </a:rPr>
              <a:t>Implementation – A Focus on Security &amp; Storage</a:t>
            </a:r>
            <a:endParaRPr lang="en-IN" sz="2800" b="1" dirty="0"/>
          </a:p>
        </p:txBody>
      </p:sp>
      <p:sp>
        <p:nvSpPr>
          <p:cNvPr id="5" name="Content Placeholder 4">
            <a:extLst>
              <a:ext uri="{FF2B5EF4-FFF2-40B4-BE49-F238E27FC236}">
                <a16:creationId xmlns:a16="http://schemas.microsoft.com/office/drawing/2014/main" id="{27FB6503-87C9-978D-54FF-35EB529D9088}"/>
              </a:ext>
            </a:extLst>
          </p:cNvPr>
          <p:cNvSpPr>
            <a:spLocks noGrp="1"/>
          </p:cNvSpPr>
          <p:nvPr>
            <p:ph sz="half" idx="2"/>
          </p:nvPr>
        </p:nvSpPr>
        <p:spPr>
          <a:xfrm>
            <a:off x="397937" y="872067"/>
            <a:ext cx="5410197" cy="5674783"/>
          </a:xfrm>
        </p:spPr>
        <p:txBody>
          <a:bodyPr>
            <a:normAutofit lnSpcReduction="10000"/>
          </a:bodyPr>
          <a:lstStyle/>
          <a:p>
            <a:pPr marL="0" indent="0" algn="just">
              <a:buNone/>
            </a:pPr>
            <a:r>
              <a:rPr lang="en-IN" sz="2000" dirty="0">
                <a:latin typeface="Times New Roman" panose="02020603050405020304" pitchFamily="18" charset="0"/>
                <a:cs typeface="Times New Roman" panose="02020603050405020304" pitchFamily="18" charset="0"/>
              </a:rPr>
              <a:t>A Sample </a:t>
            </a:r>
            <a:r>
              <a:rPr lang="en-IN" sz="2000" b="1" dirty="0">
                <a:latin typeface="Times New Roman" panose="02020603050405020304" pitchFamily="18" charset="0"/>
                <a:cs typeface="Times New Roman" panose="02020603050405020304" pitchFamily="18" charset="0"/>
              </a:rPr>
              <a:t>Implementation</a:t>
            </a:r>
            <a:r>
              <a:rPr lang="en-IN" sz="2000" dirty="0">
                <a:latin typeface="Times New Roman" panose="02020603050405020304" pitchFamily="18" charset="0"/>
                <a:cs typeface="Times New Roman" panose="02020603050405020304" pitchFamily="18" charset="0"/>
              </a:rPr>
              <a:t> steps include:</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Install Node.js for building &amp; developing angular project and manage angular code  dependencies </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Setting up the firebase (login, creating project and getting environment details)</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Constructing all the angular components and start connecting to firebase by using the environment details received from firebase after project creation.</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Implement AES using CryptoJS.</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End-to-End encryption of messages implementation. </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Encode and Decode function for hiding text under an image using LSB algorithm</a:t>
            </a:r>
          </a:p>
          <a:p>
            <a:pPr algn="just">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For access control, use Firebase Security Rules.</a:t>
            </a:r>
          </a:p>
        </p:txBody>
      </p:sp>
      <p:sp>
        <p:nvSpPr>
          <p:cNvPr id="9" name="Content Placeholder 3">
            <a:extLst>
              <a:ext uri="{FF2B5EF4-FFF2-40B4-BE49-F238E27FC236}">
                <a16:creationId xmlns:a16="http://schemas.microsoft.com/office/drawing/2014/main" id="{79E2DE2D-E754-A02C-1B59-CB6AAA026564}"/>
              </a:ext>
            </a:extLst>
          </p:cNvPr>
          <p:cNvSpPr>
            <a:spLocks noGrp="1"/>
          </p:cNvSpPr>
          <p:nvPr>
            <p:ph sz="half" idx="1"/>
          </p:nvPr>
        </p:nvSpPr>
        <p:spPr>
          <a:xfrm>
            <a:off x="6096000" y="850900"/>
            <a:ext cx="5854700" cy="5516033"/>
          </a:xfrm>
        </p:spPr>
        <p:txBody>
          <a:bodyPr>
            <a:noAutofit/>
          </a:bodyPr>
          <a:lstStyle/>
          <a:p>
            <a:pPr marL="0" indent="0" algn="just">
              <a:buNone/>
            </a:pPr>
            <a:r>
              <a:rPr lang="en-US" sz="2000" b="1" u="sng" dirty="0">
                <a:latin typeface="Times New Roman" panose="02020603050405020304" pitchFamily="18" charset="0"/>
                <a:cs typeface="Times New Roman" panose="02020603050405020304" pitchFamily="18" charset="0"/>
              </a:rPr>
              <a:t>Frontend – GUI - Angular</a:t>
            </a:r>
          </a:p>
          <a:p>
            <a:pPr marL="0" indent="0" algn="just">
              <a:buNone/>
            </a:pPr>
            <a:r>
              <a:rPr lang="en-US" sz="2000" dirty="0">
                <a:latin typeface="Times New Roman" panose="02020603050405020304" pitchFamily="18" charset="0"/>
                <a:cs typeface="Times New Roman" panose="02020603050405020304" pitchFamily="18" charset="0"/>
              </a:rPr>
              <a:t>Developed the user interface by using angular where we had multiple components like home-page component, sign-up component, profile-page component, landing-page component, environments etc. </a:t>
            </a:r>
          </a:p>
          <a:p>
            <a:pPr marL="0" indent="0" algn="just">
              <a:buNone/>
            </a:pPr>
            <a:r>
              <a:rPr lang="en-US" sz="2000" dirty="0">
                <a:latin typeface="Times New Roman" panose="02020603050405020304" pitchFamily="18" charset="0"/>
                <a:cs typeface="Times New Roman" panose="02020603050405020304" pitchFamily="18" charset="0"/>
              </a:rPr>
              <a:t>Each component does their work when called using type scripts.</a:t>
            </a:r>
          </a:p>
          <a:p>
            <a:pPr marL="0" indent="0" algn="just">
              <a:buNone/>
            </a:pPr>
            <a:r>
              <a:rPr lang="en-US" sz="2000" b="1" u="sng" dirty="0">
                <a:latin typeface="Times New Roman" panose="02020603050405020304" pitchFamily="18" charset="0"/>
                <a:cs typeface="Times New Roman" panose="02020603050405020304" pitchFamily="18" charset="0"/>
              </a:rPr>
              <a:t>Backend – Database - Firebase</a:t>
            </a:r>
          </a:p>
          <a:p>
            <a:pPr marL="0" indent="0" algn="just">
              <a:buNone/>
            </a:pPr>
            <a:r>
              <a:rPr lang="en-US" sz="2000" dirty="0">
                <a:latin typeface="Times New Roman" panose="02020603050405020304" pitchFamily="18" charset="0"/>
                <a:cs typeface="Times New Roman" panose="02020603050405020304" pitchFamily="18" charset="0"/>
              </a:rPr>
              <a:t>Firebase's the back end support. To use some of the services such as authentication, storage, database.</a:t>
            </a:r>
          </a:p>
          <a:p>
            <a:pPr marL="0" indent="0" algn="just">
              <a:buNone/>
            </a:pPr>
            <a:r>
              <a:rPr lang="en-US" sz="2000" dirty="0">
                <a:latin typeface="Times New Roman" panose="02020603050405020304" pitchFamily="18" charset="0"/>
                <a:cs typeface="Times New Roman" panose="02020603050405020304" pitchFamily="18" charset="0"/>
              </a:rPr>
              <a:t>Database is  organized based on owner requirements and has the ability to query among the data.</a:t>
            </a:r>
          </a:p>
        </p:txBody>
      </p:sp>
      <p:sp>
        <p:nvSpPr>
          <p:cNvPr id="3" name="Slide Number Placeholder 2">
            <a:extLst>
              <a:ext uri="{FF2B5EF4-FFF2-40B4-BE49-F238E27FC236}">
                <a16:creationId xmlns:a16="http://schemas.microsoft.com/office/drawing/2014/main" id="{C9609E8D-9F6F-839F-9D8D-A520CEB5CD30}"/>
              </a:ext>
            </a:extLst>
          </p:cNvPr>
          <p:cNvSpPr>
            <a:spLocks noGrp="1"/>
          </p:cNvSpPr>
          <p:nvPr>
            <p:ph type="sldNum" sz="quarter" idx="12"/>
          </p:nvPr>
        </p:nvSpPr>
        <p:spPr>
          <a:xfrm>
            <a:off x="11640833" y="6470650"/>
            <a:ext cx="551167" cy="377825"/>
          </a:xfrm>
        </p:spPr>
        <p:txBody>
          <a:bodyPr/>
          <a:lstStyle/>
          <a:p>
            <a:fld id="{69E57DC2-970A-4B3E-BB1C-7A09969E49DF}" type="slidenum">
              <a:rPr lang="en-US" smtClean="0"/>
              <a:t>7</a:t>
            </a:fld>
            <a:endParaRPr lang="en-US" dirty="0"/>
          </a:p>
        </p:txBody>
      </p:sp>
    </p:spTree>
    <p:extLst>
      <p:ext uri="{BB962C8B-B14F-4D97-AF65-F5344CB8AC3E}">
        <p14:creationId xmlns:p14="http://schemas.microsoft.com/office/powerpoint/2010/main" val="13269985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D4853-0BB6-6121-4DE5-D203C30BDE71}"/>
              </a:ext>
            </a:extLst>
          </p:cNvPr>
          <p:cNvSpPr>
            <a:spLocks noGrp="1"/>
          </p:cNvSpPr>
          <p:nvPr>
            <p:ph type="title"/>
          </p:nvPr>
        </p:nvSpPr>
        <p:spPr>
          <a:xfrm>
            <a:off x="270936" y="372847"/>
            <a:ext cx="7078132" cy="576943"/>
          </a:xfrm>
        </p:spPr>
        <p:txBody>
          <a:bodyPr>
            <a:normAutofit/>
          </a:bodyPr>
          <a:lstStyle/>
          <a:p>
            <a:pPr>
              <a:lnSpc>
                <a:spcPct val="100000"/>
              </a:lnSpc>
              <a:buClr>
                <a:schemeClr val="accent6"/>
              </a:buClr>
            </a:pPr>
            <a:r>
              <a:rPr lang="en-US" sz="2800" b="1" dirty="0">
                <a:latin typeface="Times New Roman" panose="02020603050405020304" pitchFamily="18" charset="0"/>
                <a:cs typeface="Times New Roman" panose="02020603050405020304" pitchFamily="18" charset="0"/>
              </a:rPr>
              <a:t>End to end encryption</a:t>
            </a:r>
          </a:p>
        </p:txBody>
      </p:sp>
      <p:sp>
        <p:nvSpPr>
          <p:cNvPr id="3" name="Content Placeholder 2">
            <a:extLst>
              <a:ext uri="{FF2B5EF4-FFF2-40B4-BE49-F238E27FC236}">
                <a16:creationId xmlns:a16="http://schemas.microsoft.com/office/drawing/2014/main" id="{AAEA617C-44C7-B545-1064-AC169B4B79C5}"/>
              </a:ext>
            </a:extLst>
          </p:cNvPr>
          <p:cNvSpPr>
            <a:spLocks noGrp="1"/>
          </p:cNvSpPr>
          <p:nvPr>
            <p:ph idx="1"/>
          </p:nvPr>
        </p:nvSpPr>
        <p:spPr>
          <a:xfrm>
            <a:off x="270935" y="1384300"/>
            <a:ext cx="6675965" cy="4764483"/>
          </a:xfrm>
        </p:spPr>
        <p:txBody>
          <a:bodyPr>
            <a:normAutofit/>
          </a:bodyPr>
          <a:lstStyle/>
          <a:p>
            <a:pPr marL="0" indent="0" algn="just">
              <a:buNone/>
            </a:pPr>
            <a:r>
              <a:rPr lang="en-IN" sz="2000" i="1" dirty="0">
                <a:latin typeface="Times New Roman" panose="02020603050405020304" pitchFamily="18" charset="0"/>
                <a:cs typeface="Times New Roman" panose="02020603050405020304" pitchFamily="18" charset="0"/>
              </a:rPr>
              <a:t>How does it work in our case?</a:t>
            </a:r>
          </a:p>
          <a:p>
            <a:pPr marL="0" indent="0" algn="just">
              <a:buNone/>
            </a:pPr>
            <a:r>
              <a:rPr lang="en-IN" sz="2000" i="1" dirty="0">
                <a:latin typeface="Times New Roman" panose="02020603050405020304" pitchFamily="18" charset="0"/>
                <a:cs typeface="Times New Roman" panose="02020603050405020304" pitchFamily="18" charset="0"/>
              </a:rPr>
              <a:t>Being a chatting application all the messages should be encrypted only those who are intended to see it will see it. Both of them share an encryption key without even involvement of the third party.</a:t>
            </a:r>
          </a:p>
          <a:p>
            <a:pPr marL="0" indent="0" algn="just">
              <a:buNone/>
            </a:pPr>
            <a:r>
              <a:rPr lang="en-IN" sz="2000" i="1" dirty="0">
                <a:latin typeface="Times New Roman" panose="02020603050405020304" pitchFamily="18" charset="0"/>
                <a:cs typeface="Times New Roman" panose="02020603050405020304" pitchFamily="18" charset="0"/>
              </a:rPr>
              <a:t>Here sender encrypts using recipients public key, that message can be decrypted using recipients private key. The message is transferred over network, since its encrypted meaning it is converted to cipher text which is unreadable.</a:t>
            </a:r>
          </a:p>
          <a:p>
            <a:pPr marL="0" indent="0" algn="just">
              <a:buNone/>
            </a:pPr>
            <a:r>
              <a:rPr lang="en-IN" sz="2000" i="1" dirty="0">
                <a:latin typeface="Times New Roman" panose="02020603050405020304" pitchFamily="18" charset="0"/>
                <a:cs typeface="Times New Roman" panose="02020603050405020304" pitchFamily="18" charset="0"/>
              </a:rPr>
              <a:t>Here we have successfully implemented it in Angular components where the service provider firebase can not see the messages we share. All the data is encrypted.</a:t>
            </a:r>
          </a:p>
        </p:txBody>
      </p:sp>
      <p:pic>
        <p:nvPicPr>
          <p:cNvPr id="7" name="Picture 6">
            <a:extLst>
              <a:ext uri="{FF2B5EF4-FFF2-40B4-BE49-F238E27FC236}">
                <a16:creationId xmlns:a16="http://schemas.microsoft.com/office/drawing/2014/main" id="{6889691B-A940-B9F7-F670-5B5784675BD3}"/>
              </a:ext>
            </a:extLst>
          </p:cNvPr>
          <p:cNvPicPr>
            <a:picLocks noChangeAspect="1"/>
          </p:cNvPicPr>
          <p:nvPr/>
        </p:nvPicPr>
        <p:blipFill rotWithShape="1">
          <a:blip r:embed="rId3"/>
          <a:srcRect l="20351" t="28415" r="11406" b="15770"/>
          <a:stretch/>
        </p:blipFill>
        <p:spPr>
          <a:xfrm>
            <a:off x="7045159" y="3905598"/>
            <a:ext cx="4875906" cy="2243185"/>
          </a:xfrm>
          <a:prstGeom prst="rect">
            <a:avLst/>
          </a:prstGeom>
        </p:spPr>
      </p:pic>
      <p:pic>
        <p:nvPicPr>
          <p:cNvPr id="9" name="Picture 8">
            <a:extLst>
              <a:ext uri="{FF2B5EF4-FFF2-40B4-BE49-F238E27FC236}">
                <a16:creationId xmlns:a16="http://schemas.microsoft.com/office/drawing/2014/main" id="{4CA98AB9-BC6E-96D6-1E1B-B8B11AECD55C}"/>
              </a:ext>
            </a:extLst>
          </p:cNvPr>
          <p:cNvPicPr>
            <a:picLocks noChangeAspect="1"/>
          </p:cNvPicPr>
          <p:nvPr/>
        </p:nvPicPr>
        <p:blipFill rotWithShape="1">
          <a:blip r:embed="rId4"/>
          <a:srcRect l="19745" t="26843" r="3766" b="8528"/>
          <a:stretch/>
        </p:blipFill>
        <p:spPr>
          <a:xfrm>
            <a:off x="7045159" y="671117"/>
            <a:ext cx="4977944" cy="2365940"/>
          </a:xfrm>
          <a:prstGeom prst="rect">
            <a:avLst/>
          </a:prstGeom>
        </p:spPr>
      </p:pic>
      <p:sp>
        <p:nvSpPr>
          <p:cNvPr id="4" name="Slide Number Placeholder 3">
            <a:extLst>
              <a:ext uri="{FF2B5EF4-FFF2-40B4-BE49-F238E27FC236}">
                <a16:creationId xmlns:a16="http://schemas.microsoft.com/office/drawing/2014/main" id="{4292A838-751D-988D-A55D-4CB80CEF73D0}"/>
              </a:ext>
            </a:extLst>
          </p:cNvPr>
          <p:cNvSpPr>
            <a:spLocks noGrp="1"/>
          </p:cNvSpPr>
          <p:nvPr>
            <p:ph type="sldNum" sz="quarter" idx="12"/>
          </p:nvPr>
        </p:nvSpPr>
        <p:spPr>
          <a:xfrm>
            <a:off x="11640833" y="6480175"/>
            <a:ext cx="551167" cy="377825"/>
          </a:xfrm>
        </p:spPr>
        <p:txBody>
          <a:bodyPr/>
          <a:lstStyle/>
          <a:p>
            <a:fld id="{69E57DC2-970A-4B3E-BB1C-7A09969E49DF}" type="slidenum">
              <a:rPr lang="en-US" smtClean="0"/>
              <a:t>8</a:t>
            </a:fld>
            <a:endParaRPr lang="en-US" dirty="0"/>
          </a:p>
        </p:txBody>
      </p:sp>
    </p:spTree>
    <p:extLst>
      <p:ext uri="{BB962C8B-B14F-4D97-AF65-F5344CB8AC3E}">
        <p14:creationId xmlns:p14="http://schemas.microsoft.com/office/powerpoint/2010/main" val="10482168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0BC7A-0442-2595-EFE6-E755FD43F989}"/>
              </a:ext>
            </a:extLst>
          </p:cNvPr>
          <p:cNvSpPr>
            <a:spLocks noGrp="1"/>
          </p:cNvSpPr>
          <p:nvPr>
            <p:ph type="title"/>
          </p:nvPr>
        </p:nvSpPr>
        <p:spPr>
          <a:xfrm>
            <a:off x="397933" y="304800"/>
            <a:ext cx="5147734" cy="576943"/>
          </a:xfrm>
        </p:spPr>
        <p:txBody>
          <a:bodyPr>
            <a:normAutofit/>
          </a:bodyPr>
          <a:lstStyle/>
          <a:p>
            <a:r>
              <a:rPr lang="en-US" sz="2800" b="1" dirty="0">
                <a:latin typeface="Times New Roman" panose="02020603050405020304" pitchFamily="18" charset="0"/>
                <a:cs typeface="Times New Roman" panose="02020603050405020304" pitchFamily="18" charset="0"/>
              </a:rPr>
              <a:t>AES – Algorithm</a:t>
            </a:r>
            <a:endParaRPr lang="en-IN" sz="1800" b="1" dirty="0"/>
          </a:p>
        </p:txBody>
      </p:sp>
      <p:sp>
        <p:nvSpPr>
          <p:cNvPr id="5" name="Text Placeholder 4">
            <a:extLst>
              <a:ext uri="{FF2B5EF4-FFF2-40B4-BE49-F238E27FC236}">
                <a16:creationId xmlns:a16="http://schemas.microsoft.com/office/drawing/2014/main" id="{C6A0A4E6-4F80-76F6-0FD2-7D55D913399B}"/>
              </a:ext>
            </a:extLst>
          </p:cNvPr>
          <p:cNvSpPr>
            <a:spLocks noGrp="1"/>
          </p:cNvSpPr>
          <p:nvPr>
            <p:ph type="body" sz="half" idx="2"/>
          </p:nvPr>
        </p:nvSpPr>
        <p:spPr>
          <a:xfrm>
            <a:off x="6197599" y="660400"/>
            <a:ext cx="5857119" cy="5956299"/>
          </a:xfrm>
        </p:spPr>
        <p:txBody>
          <a:bodyPr>
            <a:noAutofit/>
          </a:bodyPr>
          <a:lstStyle/>
          <a:p>
            <a:pPr algn="just"/>
            <a:r>
              <a:rPr lang="en-US" sz="2000" b="1" dirty="0">
                <a:latin typeface="Times New Roman" panose="02020603050405020304" pitchFamily="18" charset="0"/>
                <a:cs typeface="Times New Roman" panose="02020603050405020304" pitchFamily="18" charset="0"/>
              </a:rPr>
              <a:t>How have we used?</a:t>
            </a:r>
          </a:p>
          <a:p>
            <a:pPr algn="just"/>
            <a:r>
              <a:rPr lang="en-US" sz="2000" dirty="0">
                <a:latin typeface="Times New Roman" panose="02020603050405020304" pitchFamily="18" charset="0"/>
                <a:cs typeface="Times New Roman" panose="02020603050405020304" pitchFamily="18" charset="0"/>
              </a:rPr>
              <a:t>We used AES Block cipher techniques where the data is divided in to fixed size blocks for encryption usually each block of 128 bits. Each block is encrypted independently. We use same secret key used for encryption and decryption.. Since our project is a chat application, messages should be encrypted and transferred accordingly. Here we have used End to End Encryption, which intern helps us to encrypt at one end and decrypt only at the target.</a:t>
            </a:r>
          </a:p>
          <a:p>
            <a:pPr algn="just"/>
            <a:r>
              <a:rPr lang="en-US" sz="2000" dirty="0">
                <a:latin typeface="Times New Roman" panose="02020603050405020304" pitchFamily="18" charset="0"/>
                <a:cs typeface="Times New Roman" panose="02020603050405020304" pitchFamily="18" charset="0"/>
              </a:rPr>
              <a:t>CryptoJS is a </a:t>
            </a:r>
            <a:r>
              <a:rPr lang="en-US" sz="2000" dirty="0" err="1">
                <a:latin typeface="Times New Roman" panose="02020603050405020304" pitchFamily="18" charset="0"/>
                <a:cs typeface="Times New Roman" panose="02020603050405020304" pitchFamily="18" charset="0"/>
              </a:rPr>
              <a:t>js</a:t>
            </a:r>
            <a:r>
              <a:rPr lang="en-US" sz="2000" dirty="0">
                <a:latin typeface="Times New Roman" panose="02020603050405020304" pitchFamily="18" charset="0"/>
                <a:cs typeface="Times New Roman" panose="02020603050405020304" pitchFamily="18" charset="0"/>
              </a:rPr>
              <a:t> library used for cryptographic works like encryption, decryption, hashing etc. CryptoJS enables easy implementation of AES in script based applications. Since ours is script based application, we could use it easily. It provides enhanced security &amp; protection to data.</a:t>
            </a:r>
          </a:p>
        </p:txBody>
      </p:sp>
      <p:pic>
        <p:nvPicPr>
          <p:cNvPr id="6" name="Content Placeholder 5">
            <a:extLst>
              <a:ext uri="{FF2B5EF4-FFF2-40B4-BE49-F238E27FC236}">
                <a16:creationId xmlns:a16="http://schemas.microsoft.com/office/drawing/2014/main" id="{8587FCB4-C2C1-4C5B-C5FA-8630646EFD4C}"/>
              </a:ext>
            </a:extLst>
          </p:cNvPr>
          <p:cNvPicPr>
            <a:picLocks noGrp="1" noChangeAspect="1"/>
          </p:cNvPicPr>
          <p:nvPr>
            <p:ph idx="1"/>
          </p:nvPr>
        </p:nvPicPr>
        <p:blipFill>
          <a:blip r:embed="rId3"/>
          <a:stretch>
            <a:fillRect/>
          </a:stretch>
        </p:blipFill>
        <p:spPr>
          <a:xfrm>
            <a:off x="137282" y="1910808"/>
            <a:ext cx="5904488" cy="3321592"/>
          </a:xfrm>
          <a:prstGeom prst="rect">
            <a:avLst/>
          </a:prstGeom>
        </p:spPr>
      </p:pic>
      <p:sp>
        <p:nvSpPr>
          <p:cNvPr id="3" name="Slide Number Placeholder 2">
            <a:extLst>
              <a:ext uri="{FF2B5EF4-FFF2-40B4-BE49-F238E27FC236}">
                <a16:creationId xmlns:a16="http://schemas.microsoft.com/office/drawing/2014/main" id="{F8CFBC6F-8153-587C-C01C-9C40F54FE4FB}"/>
              </a:ext>
            </a:extLst>
          </p:cNvPr>
          <p:cNvSpPr>
            <a:spLocks noGrp="1"/>
          </p:cNvSpPr>
          <p:nvPr>
            <p:ph type="sldNum" sz="quarter" idx="12"/>
          </p:nvPr>
        </p:nvSpPr>
        <p:spPr>
          <a:xfrm>
            <a:off x="11640833" y="6427786"/>
            <a:ext cx="551167" cy="377825"/>
          </a:xfrm>
        </p:spPr>
        <p:txBody>
          <a:bodyPr/>
          <a:lstStyle/>
          <a:p>
            <a:fld id="{69E57DC2-970A-4B3E-BB1C-7A09969E49DF}" type="slidenum">
              <a:rPr lang="en-US" smtClean="0"/>
              <a:pPr/>
              <a:t>9</a:t>
            </a:fld>
            <a:endParaRPr lang="en-US" dirty="0"/>
          </a:p>
        </p:txBody>
      </p:sp>
    </p:spTree>
    <p:extLst>
      <p:ext uri="{BB962C8B-B14F-4D97-AF65-F5344CB8AC3E}">
        <p14:creationId xmlns:p14="http://schemas.microsoft.com/office/powerpoint/2010/main" val="12858935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D51BCB-0419-432E-B7F1-25548446A625}">
  <ds:schemaRefs>
    <ds:schemaRef ds:uri="http://schemas.microsoft.com/sharepoint/v3/contenttype/forms"/>
  </ds:schemaRefs>
</ds:datastoreItem>
</file>

<file path=customXml/itemProps2.xml><?xml version="1.0" encoding="utf-8"?>
<ds:datastoreItem xmlns:ds="http://schemas.openxmlformats.org/officeDocument/2006/customXml" ds:itemID="{1F08B90B-70ED-4539-9C14-FB2728D9064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E8D3305-1D9D-4BC8-A40F-6F8AE50BD7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Future design</Template>
  <TotalTime>1077</TotalTime>
  <Words>2505</Words>
  <Application>Microsoft Office PowerPoint</Application>
  <PresentationFormat>Widescreen</PresentationFormat>
  <Paragraphs>177</Paragraphs>
  <Slides>19</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Calibri Light</vt:lpstr>
      <vt:lpstr>Söhne</vt:lpstr>
      <vt:lpstr>Symbol</vt:lpstr>
      <vt:lpstr>Times New Roman</vt:lpstr>
      <vt:lpstr>Wingdings</vt:lpstr>
      <vt:lpstr>Celestial</vt:lpstr>
      <vt:lpstr>Instant Messaging Application to share confidential messages using Image Steganography.</vt:lpstr>
      <vt:lpstr>CONTENTS</vt:lpstr>
      <vt:lpstr>abstract</vt:lpstr>
      <vt:lpstr>Literature Review</vt:lpstr>
      <vt:lpstr>Architecture</vt:lpstr>
      <vt:lpstr>Use Case Diagrams</vt:lpstr>
      <vt:lpstr>Implementation – A Focus on Security &amp; Storage</vt:lpstr>
      <vt:lpstr>End to end encryption</vt:lpstr>
      <vt:lpstr>AES – Algorithm</vt:lpstr>
      <vt:lpstr>IMAGE STEGANOGRAPHY</vt:lpstr>
      <vt:lpstr>Challenges &amp; Limitations</vt:lpstr>
      <vt:lpstr>Outputs</vt:lpstr>
      <vt:lpstr>Outputs</vt:lpstr>
      <vt:lpstr>Image Steganography - Outputs</vt:lpstr>
      <vt:lpstr>Image Steganography - Outputs</vt:lpstr>
      <vt:lpstr>Future Work</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Instant Messaging Application to share confidential messages using Image Steganography.</dc:title>
  <dc:creator>Prudhvinath Reddy Katha</dc:creator>
  <cp:lastModifiedBy>Prudhvinath Reddy Katha</cp:lastModifiedBy>
  <cp:revision>9</cp:revision>
  <dcterms:created xsi:type="dcterms:W3CDTF">2024-04-26T22:51:35Z</dcterms:created>
  <dcterms:modified xsi:type="dcterms:W3CDTF">2024-05-01T02:44:42Z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